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4"/>
  </p:sldMasterIdLst>
  <p:notesMasterIdLst>
    <p:notesMasterId r:id="rId59"/>
  </p:notesMasterIdLst>
  <p:sldIdLst>
    <p:sldId id="458" r:id="rId5"/>
    <p:sldId id="804" r:id="rId6"/>
    <p:sldId id="805" r:id="rId7"/>
    <p:sldId id="806" r:id="rId8"/>
    <p:sldId id="474" r:id="rId9"/>
    <p:sldId id="800" r:id="rId10"/>
    <p:sldId id="402" r:id="rId11"/>
    <p:sldId id="419" r:id="rId12"/>
    <p:sldId id="420" r:id="rId13"/>
    <p:sldId id="478" r:id="rId14"/>
    <p:sldId id="421" r:id="rId15"/>
    <p:sldId id="422" r:id="rId16"/>
    <p:sldId id="793" r:id="rId17"/>
    <p:sldId id="794" r:id="rId18"/>
    <p:sldId id="480" r:id="rId19"/>
    <p:sldId id="481" r:id="rId20"/>
    <p:sldId id="359" r:id="rId21"/>
    <p:sldId id="387" r:id="rId22"/>
    <p:sldId id="795" r:id="rId23"/>
    <p:sldId id="801" r:id="rId24"/>
    <p:sldId id="261" r:id="rId25"/>
    <p:sldId id="269" r:id="rId26"/>
    <p:sldId id="276" r:id="rId27"/>
    <p:sldId id="796" r:id="rId28"/>
    <p:sldId id="807" r:id="rId29"/>
    <p:sldId id="797" r:id="rId30"/>
    <p:sldId id="798" r:id="rId31"/>
    <p:sldId id="799" r:id="rId32"/>
    <p:sldId id="460" r:id="rId33"/>
    <p:sldId id="455" r:id="rId34"/>
    <p:sldId id="453" r:id="rId35"/>
    <p:sldId id="454" r:id="rId36"/>
    <p:sldId id="447" r:id="rId37"/>
    <p:sldId id="448" r:id="rId38"/>
    <p:sldId id="452" r:id="rId39"/>
    <p:sldId id="449" r:id="rId40"/>
    <p:sldId id="450" r:id="rId41"/>
    <p:sldId id="475" r:id="rId42"/>
    <p:sldId id="476" r:id="rId43"/>
    <p:sldId id="451" r:id="rId44"/>
    <p:sldId id="461" r:id="rId45"/>
    <p:sldId id="462" r:id="rId46"/>
    <p:sldId id="463" r:id="rId47"/>
    <p:sldId id="464" r:id="rId48"/>
    <p:sldId id="467" r:id="rId49"/>
    <p:sldId id="472" r:id="rId50"/>
    <p:sldId id="469" r:id="rId51"/>
    <p:sldId id="470" r:id="rId52"/>
    <p:sldId id="809" r:id="rId53"/>
    <p:sldId id="808" r:id="rId54"/>
    <p:sldId id="802" r:id="rId55"/>
    <p:sldId id="803" r:id="rId56"/>
    <p:sldId id="477" r:id="rId57"/>
    <p:sldId id="47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111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BDB11-66B2-C683-03B7-1F128C9D6D5E}" name="Rim KHAMIS" initials="RK" userId="S::r.khamis_acterraconsult.com#ext#@uantwerpen.onmicrosoft.com::b6bd531e-c218-4d29-bb50-cd1110c9d7fd" providerId="AD"/>
  <p188:author id="{6827552C-F4A2-CE16-078B-4D0130BD58D5}" name="Giles Rickard" initials="GR" userId="S::giles_wrt.org.uk#ext#@uantwerpen.onmicrosoft.com::523371d7-3875-4e00-b81a-3d4e0cb66a6d" providerId="AD"/>
  <p188:author id="{F9B307A0-4BDF-9CD6-58E3-E4B5A73E8BFA}" name="Tobias Pilz" initials="TP" userId="S::topilz_pik-potsdam.de#ext#@uantwerpen.onmicrosoft.com::0778e950-0516-448b-bcf6-31d0219f37d8" providerId="AD"/>
  <p188:author id="{B408DBB3-8E6E-11E1-FAA0-54E3224F335F}" name="antonio.trabucco" initials="an" userId="S::antonio.trabucco_cmcc.it#ext#@uantwerpen.onmicrosoft.com::cb0a1896-ccaf-41b5-be8d-ca4b366327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ime Nivala" initials="JN" lastIdx="1" clrIdx="0">
    <p:extLst>
      <p:ext uri="{19B8F6BF-5375-455C-9EA6-DF929625EA0E}">
        <p15:presenceInfo xmlns:p15="http://schemas.microsoft.com/office/powerpoint/2012/main" userId="d2b516c76b9fa169" providerId="Windows Live"/>
      </p:ext>
    </p:extLst>
  </p:cmAuthor>
  <p:cmAuthor id="2" name="Jisha Joseph" initials="JJ" lastIdx="1" clrIdx="1">
    <p:extLst>
      <p:ext uri="{19B8F6BF-5375-455C-9EA6-DF929625EA0E}">
        <p15:presenceInfo xmlns:p15="http://schemas.microsoft.com/office/powerpoint/2012/main" userId="Jisha Josep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E2D"/>
    <a:srgbClr val="524F4F"/>
    <a:srgbClr val="3DC1F2"/>
    <a:srgbClr val="E009C7"/>
    <a:srgbClr val="065566"/>
    <a:srgbClr val="95DBF4"/>
    <a:srgbClr val="F2655C"/>
    <a:srgbClr val="448899"/>
    <a:srgbClr val="788D26"/>
    <a:srgbClr val="0AD2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80"/>
      </p:cViewPr>
      <p:guideLst>
        <p:guide orient="horz" pos="890"/>
        <p:guide pos="1118"/>
      </p:guideLst>
    </p:cSldViewPr>
  </p:slideViewPr>
  <p:notesTextViewPr>
    <p:cViewPr>
      <p:scale>
        <a:sx n="3" d="2"/>
        <a:sy n="3" d="2"/>
      </p:scale>
      <p:origin x="0" y="0"/>
    </p:cViewPr>
  </p:notesTextViewPr>
  <p:sorterViewPr>
    <p:cViewPr varScale="1">
      <p:scale>
        <a:sx n="100" d="100"/>
        <a:sy n="100" d="100"/>
      </p:scale>
      <p:origin x="0" y="-1998"/>
    </p:cViewPr>
  </p:sorterViewPr>
  <p:notesViewPr>
    <p:cSldViewPr snapToGrid="0" showGuides="1">
      <p:cViewPr varScale="1">
        <p:scale>
          <a:sx n="98" d="100"/>
          <a:sy n="98" d="100"/>
        </p:scale>
        <p:origin x="359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36AA8-0E49-9F44-B3BA-C9F588613544}" type="doc">
      <dgm:prSet loTypeId="urn:microsoft.com/office/officeart/2005/8/layout/StepDownProcess" loCatId="" qsTypeId="urn:microsoft.com/office/officeart/2005/8/quickstyle/simple1" qsCatId="simple" csTypeId="urn:microsoft.com/office/officeart/2005/8/colors/accent5_3" csCatId="accent5" phldr="1"/>
      <dgm:spPr/>
      <dgm:t>
        <a:bodyPr/>
        <a:lstStyle/>
        <a:p>
          <a:endParaRPr lang="en-US"/>
        </a:p>
      </dgm:t>
    </dgm:pt>
    <dgm:pt modelId="{40BD0E3D-9EB6-0E4E-8158-45E692F79A34}">
      <dgm:prSet phldrT="[Text]" custT="1"/>
      <dgm:spPr/>
      <dgm:t>
        <a:bodyPr/>
        <a:lstStyle/>
        <a:p>
          <a:r>
            <a:rPr lang="en-US" sz="1200" dirty="0"/>
            <a:t>IMAGE</a:t>
          </a:r>
        </a:p>
      </dgm:t>
    </dgm:pt>
    <dgm:pt modelId="{20430A75-A289-6E43-8FAD-D237768DFB05}" type="parTrans" cxnId="{E8DC7698-CBD3-2640-9A98-D4DB77C7E05D}">
      <dgm:prSet/>
      <dgm:spPr/>
      <dgm:t>
        <a:bodyPr/>
        <a:lstStyle/>
        <a:p>
          <a:endParaRPr lang="en-US" sz="1400"/>
        </a:p>
      </dgm:t>
    </dgm:pt>
    <dgm:pt modelId="{8CA02354-74B0-2D42-BFC7-A17F634F56BB}" type="sibTrans" cxnId="{E8DC7698-CBD3-2640-9A98-D4DB77C7E05D}">
      <dgm:prSet/>
      <dgm:spPr/>
      <dgm:t>
        <a:bodyPr/>
        <a:lstStyle/>
        <a:p>
          <a:endParaRPr lang="en-US" sz="1400"/>
        </a:p>
      </dgm:t>
    </dgm:pt>
    <dgm:pt modelId="{EA738B0A-828E-4145-BA4D-B80D8A0D0A56}">
      <dgm:prSet phldrT="[Text]" custT="1"/>
      <dgm:spPr/>
      <dgm:t>
        <a:bodyPr/>
        <a:lstStyle/>
        <a:p>
          <a:r>
            <a:rPr lang="en-US" sz="1400" dirty="0">
              <a:solidFill>
                <a:schemeClr val="bg2">
                  <a:lumMod val="25000"/>
                </a:schemeClr>
              </a:solidFill>
            </a:rPr>
            <a:t>Multisite, multivariate stochastic weather generator</a:t>
          </a:r>
        </a:p>
      </dgm:t>
    </dgm:pt>
    <dgm:pt modelId="{239A33E3-0C0E-294C-B13E-54592C01402C}" type="parTrans" cxnId="{81131729-AFB7-6741-A168-D8D856F48BAD}">
      <dgm:prSet/>
      <dgm:spPr/>
      <dgm:t>
        <a:bodyPr/>
        <a:lstStyle/>
        <a:p>
          <a:endParaRPr lang="en-US" sz="1400"/>
        </a:p>
      </dgm:t>
    </dgm:pt>
    <dgm:pt modelId="{20A89E7A-FBF6-5144-8280-7A743E4FC3F1}" type="sibTrans" cxnId="{81131729-AFB7-6741-A168-D8D856F48BAD}">
      <dgm:prSet/>
      <dgm:spPr/>
      <dgm:t>
        <a:bodyPr/>
        <a:lstStyle/>
        <a:p>
          <a:endParaRPr lang="en-US" sz="1400"/>
        </a:p>
      </dgm:t>
    </dgm:pt>
    <dgm:pt modelId="{08478C47-E87F-E648-B522-C2C2C33530CD}">
      <dgm:prSet phldrT="[Text]" custT="1"/>
      <dgm:spPr/>
      <dgm:t>
        <a:bodyPr/>
        <a:lstStyle/>
        <a:p>
          <a:r>
            <a:rPr lang="en-US" sz="1200" dirty="0" err="1"/>
            <a:t>CaMa</a:t>
          </a:r>
          <a:r>
            <a:rPr lang="en-US" sz="1200" dirty="0"/>
            <a:t> Flood</a:t>
          </a:r>
        </a:p>
      </dgm:t>
    </dgm:pt>
    <dgm:pt modelId="{D6C09215-0A17-3F4E-9172-FA5354E1F8C5}" type="parTrans" cxnId="{74B49DDF-F95B-5A42-8D05-12332EA53748}">
      <dgm:prSet/>
      <dgm:spPr/>
      <dgm:t>
        <a:bodyPr/>
        <a:lstStyle/>
        <a:p>
          <a:endParaRPr lang="en-US" sz="1400"/>
        </a:p>
      </dgm:t>
    </dgm:pt>
    <dgm:pt modelId="{C3CDD62B-C3A5-9243-A262-89953B39FD11}" type="sibTrans" cxnId="{74B49DDF-F95B-5A42-8D05-12332EA53748}">
      <dgm:prSet/>
      <dgm:spPr/>
      <dgm:t>
        <a:bodyPr/>
        <a:lstStyle/>
        <a:p>
          <a:endParaRPr lang="en-US" sz="1400"/>
        </a:p>
      </dgm:t>
    </dgm:pt>
    <dgm:pt modelId="{E8404624-7569-224B-A3C2-35FFE6AF5890}">
      <dgm:prSet phldrT="[Text]" custT="1"/>
      <dgm:spPr/>
      <dgm:t>
        <a:bodyPr/>
        <a:lstStyle/>
        <a:p>
          <a:r>
            <a:rPr lang="en-US" sz="1400" dirty="0">
              <a:solidFill>
                <a:schemeClr val="bg2">
                  <a:lumMod val="25000"/>
                </a:schemeClr>
              </a:solidFill>
            </a:rPr>
            <a:t>Hydraulic model</a:t>
          </a:r>
        </a:p>
      </dgm:t>
    </dgm:pt>
    <dgm:pt modelId="{340C6285-1E79-9346-AA76-93F96428C45A}" type="parTrans" cxnId="{E6E96666-1C43-764D-9725-28AAF27637EA}">
      <dgm:prSet/>
      <dgm:spPr/>
      <dgm:t>
        <a:bodyPr/>
        <a:lstStyle/>
        <a:p>
          <a:endParaRPr lang="en-US" sz="1400"/>
        </a:p>
      </dgm:t>
    </dgm:pt>
    <dgm:pt modelId="{BF921FBE-05DD-0A4D-BF7F-FDADA2A81B08}" type="sibTrans" cxnId="{E6E96666-1C43-764D-9725-28AAF27637EA}">
      <dgm:prSet/>
      <dgm:spPr/>
      <dgm:t>
        <a:bodyPr/>
        <a:lstStyle/>
        <a:p>
          <a:endParaRPr lang="en-US" sz="1400"/>
        </a:p>
      </dgm:t>
    </dgm:pt>
    <dgm:pt modelId="{541A670F-EA84-D94B-B288-30656D7608BA}">
      <dgm:prSet phldrT="[Text]" custT="1"/>
      <dgm:spPr/>
      <dgm:t>
        <a:bodyPr/>
        <a:lstStyle/>
        <a:p>
          <a:r>
            <a:rPr lang="en-US" sz="1200" dirty="0"/>
            <a:t>BN-</a:t>
          </a:r>
          <a:r>
            <a:rPr lang="en-US" sz="1200" dirty="0" err="1"/>
            <a:t>FLEMOps</a:t>
          </a:r>
          <a:endParaRPr lang="en-US" sz="1200" dirty="0"/>
        </a:p>
      </dgm:t>
    </dgm:pt>
    <dgm:pt modelId="{52D16773-AAF7-9F49-BB8F-EB51680CF304}" type="parTrans" cxnId="{5C991B7C-3C1D-B747-A454-760BE73CE614}">
      <dgm:prSet/>
      <dgm:spPr/>
      <dgm:t>
        <a:bodyPr/>
        <a:lstStyle/>
        <a:p>
          <a:endParaRPr lang="en-US" sz="1400"/>
        </a:p>
      </dgm:t>
    </dgm:pt>
    <dgm:pt modelId="{FA0F8CB6-784F-3B4F-8E2A-38A6DD0042A6}" type="sibTrans" cxnId="{5C991B7C-3C1D-B747-A454-760BE73CE614}">
      <dgm:prSet/>
      <dgm:spPr/>
      <dgm:t>
        <a:bodyPr/>
        <a:lstStyle/>
        <a:p>
          <a:endParaRPr lang="en-US" sz="1400"/>
        </a:p>
      </dgm:t>
    </dgm:pt>
    <dgm:pt modelId="{E5264C4D-767E-F043-8149-3160FCADF9CA}">
      <dgm:prSet phldrT="[Text]" custT="1"/>
      <dgm:spPr/>
      <dgm:t>
        <a:bodyPr/>
        <a:lstStyle/>
        <a:p>
          <a:r>
            <a:rPr lang="en-US" sz="1400" dirty="0">
              <a:solidFill>
                <a:schemeClr val="bg2">
                  <a:lumMod val="25000"/>
                </a:schemeClr>
              </a:solidFill>
            </a:rPr>
            <a:t>Probabilistic flood loss model</a:t>
          </a:r>
        </a:p>
      </dgm:t>
    </dgm:pt>
    <dgm:pt modelId="{15D2F770-0D21-BF45-BB49-CB4F9623CD00}" type="parTrans" cxnId="{D3FC7B46-8C07-6A4C-9132-F0BDEF2BF3E6}">
      <dgm:prSet/>
      <dgm:spPr/>
      <dgm:t>
        <a:bodyPr/>
        <a:lstStyle/>
        <a:p>
          <a:endParaRPr lang="en-US" sz="1400"/>
        </a:p>
      </dgm:t>
    </dgm:pt>
    <dgm:pt modelId="{2E3CE7D9-ADE4-9748-ACE1-FBF43D657025}" type="sibTrans" cxnId="{D3FC7B46-8C07-6A4C-9132-F0BDEF2BF3E6}">
      <dgm:prSet/>
      <dgm:spPr/>
      <dgm:t>
        <a:bodyPr/>
        <a:lstStyle/>
        <a:p>
          <a:endParaRPr lang="en-US" sz="1400"/>
        </a:p>
      </dgm:t>
    </dgm:pt>
    <dgm:pt modelId="{2FFE22AB-6B07-4847-B255-B9703534D637}">
      <dgm:prSet custT="1"/>
      <dgm:spPr/>
      <dgm:t>
        <a:bodyPr/>
        <a:lstStyle/>
        <a:p>
          <a:r>
            <a:rPr lang="en-US" sz="1200" dirty="0"/>
            <a:t>SWIM</a:t>
          </a:r>
        </a:p>
      </dgm:t>
    </dgm:pt>
    <dgm:pt modelId="{B265E428-D3D8-BD4C-9E23-70B6C5C1CA8E}" type="parTrans" cxnId="{6FC1A203-F697-524F-A4F9-9BE923DAA851}">
      <dgm:prSet/>
      <dgm:spPr/>
      <dgm:t>
        <a:bodyPr/>
        <a:lstStyle/>
        <a:p>
          <a:endParaRPr lang="en-US" sz="1400"/>
        </a:p>
      </dgm:t>
    </dgm:pt>
    <dgm:pt modelId="{3520314A-2521-2E4D-BB05-63050C1B90E8}" type="sibTrans" cxnId="{6FC1A203-F697-524F-A4F9-9BE923DAA851}">
      <dgm:prSet/>
      <dgm:spPr/>
      <dgm:t>
        <a:bodyPr/>
        <a:lstStyle/>
        <a:p>
          <a:endParaRPr lang="en-US" sz="1400"/>
        </a:p>
      </dgm:t>
    </dgm:pt>
    <dgm:pt modelId="{76593848-A63C-5A40-88E1-C34C9874923F}">
      <dgm:prSet custT="1"/>
      <dgm:spPr/>
      <dgm:t>
        <a:bodyPr/>
        <a:lstStyle/>
        <a:p>
          <a:r>
            <a:rPr lang="en-US" sz="1400" dirty="0">
              <a:solidFill>
                <a:schemeClr val="bg2">
                  <a:lumMod val="25000"/>
                </a:schemeClr>
              </a:solidFill>
            </a:rPr>
            <a:t>Hydrological model</a:t>
          </a:r>
        </a:p>
      </dgm:t>
    </dgm:pt>
    <dgm:pt modelId="{27597A72-A160-884A-885D-4A709FBE35C6}" type="parTrans" cxnId="{37070288-115E-014B-A301-9A5B18D84D53}">
      <dgm:prSet/>
      <dgm:spPr/>
      <dgm:t>
        <a:bodyPr/>
        <a:lstStyle/>
        <a:p>
          <a:endParaRPr lang="en-US" sz="1400"/>
        </a:p>
      </dgm:t>
    </dgm:pt>
    <dgm:pt modelId="{A3A4FFD1-BB7A-1A4F-9516-6507884F8FFC}" type="sibTrans" cxnId="{37070288-115E-014B-A301-9A5B18D84D53}">
      <dgm:prSet/>
      <dgm:spPr/>
      <dgm:t>
        <a:bodyPr/>
        <a:lstStyle/>
        <a:p>
          <a:endParaRPr lang="en-US" sz="1400"/>
        </a:p>
      </dgm:t>
    </dgm:pt>
    <dgm:pt modelId="{8C7DB246-7804-F748-A7EC-A4EEA3FBFFC7}">
      <dgm:prSet custT="1"/>
      <dgm:spPr/>
      <dgm:t>
        <a:bodyPr/>
        <a:lstStyle/>
        <a:p>
          <a:r>
            <a:rPr lang="en-US" sz="1200" dirty="0"/>
            <a:t>CORDEX-EU</a:t>
          </a:r>
        </a:p>
      </dgm:t>
    </dgm:pt>
    <dgm:pt modelId="{76758B42-F8D7-2C44-BCDF-A4A7F66761BA}" type="parTrans" cxnId="{C79C85F2-DB19-0B43-A37B-E69B309FBD6F}">
      <dgm:prSet/>
      <dgm:spPr/>
      <dgm:t>
        <a:bodyPr/>
        <a:lstStyle/>
        <a:p>
          <a:endParaRPr lang="en-US" sz="1400"/>
        </a:p>
      </dgm:t>
    </dgm:pt>
    <dgm:pt modelId="{1DE099DB-CB3D-B94D-95D6-E36FFB74588A}" type="sibTrans" cxnId="{C79C85F2-DB19-0B43-A37B-E69B309FBD6F}">
      <dgm:prSet/>
      <dgm:spPr/>
      <dgm:t>
        <a:bodyPr/>
        <a:lstStyle/>
        <a:p>
          <a:endParaRPr lang="en-US" sz="1400"/>
        </a:p>
      </dgm:t>
    </dgm:pt>
    <dgm:pt modelId="{71FB1C4F-32CE-8A48-8363-F9819BCCB9F7}">
      <dgm:prSet phldrT="[Text]" custT="1"/>
      <dgm:spPr/>
      <dgm:t>
        <a:bodyPr/>
        <a:lstStyle/>
        <a:p>
          <a:r>
            <a:rPr lang="en-US" sz="1400" dirty="0">
              <a:solidFill>
                <a:schemeClr val="bg2">
                  <a:lumMod val="25000"/>
                </a:schemeClr>
              </a:solidFill>
            </a:rPr>
            <a:t>Imperial College London</a:t>
          </a:r>
        </a:p>
      </dgm:t>
    </dgm:pt>
    <dgm:pt modelId="{438308CB-BF12-A64A-9CC5-CB09AB77A05D}" type="parTrans" cxnId="{5BBB8B5D-798F-6C40-8D0A-398EFA3320C0}">
      <dgm:prSet/>
      <dgm:spPr/>
      <dgm:t>
        <a:bodyPr/>
        <a:lstStyle/>
        <a:p>
          <a:endParaRPr lang="en-US" sz="1400"/>
        </a:p>
      </dgm:t>
    </dgm:pt>
    <dgm:pt modelId="{A35ED5A8-1C36-7841-8832-84433536C9FD}" type="sibTrans" cxnId="{5BBB8B5D-798F-6C40-8D0A-398EFA3320C0}">
      <dgm:prSet/>
      <dgm:spPr/>
      <dgm:t>
        <a:bodyPr/>
        <a:lstStyle/>
        <a:p>
          <a:endParaRPr lang="en-US" sz="1400"/>
        </a:p>
      </dgm:t>
    </dgm:pt>
    <dgm:pt modelId="{922179AD-687C-9A4C-93DB-17F3EE1491C9}">
      <dgm:prSet custT="1"/>
      <dgm:spPr/>
      <dgm:t>
        <a:bodyPr/>
        <a:lstStyle/>
        <a:p>
          <a:r>
            <a:rPr lang="en-US" sz="1400" dirty="0">
              <a:solidFill>
                <a:schemeClr val="bg2">
                  <a:lumMod val="25000"/>
                </a:schemeClr>
              </a:solidFill>
            </a:rPr>
            <a:t>PIK Potsdam</a:t>
          </a:r>
        </a:p>
      </dgm:t>
    </dgm:pt>
    <dgm:pt modelId="{1066359A-AEF1-6C49-85D8-E9D149D5F271}" type="parTrans" cxnId="{3E955C5F-E1A4-9142-854C-CA6EBA754648}">
      <dgm:prSet/>
      <dgm:spPr/>
      <dgm:t>
        <a:bodyPr/>
        <a:lstStyle/>
        <a:p>
          <a:endParaRPr lang="en-US" sz="1400"/>
        </a:p>
      </dgm:t>
    </dgm:pt>
    <dgm:pt modelId="{EFD93D5B-64E7-424F-8B0F-6AAA1795ADC2}" type="sibTrans" cxnId="{3E955C5F-E1A4-9142-854C-CA6EBA754648}">
      <dgm:prSet/>
      <dgm:spPr/>
      <dgm:t>
        <a:bodyPr/>
        <a:lstStyle/>
        <a:p>
          <a:endParaRPr lang="en-US" sz="1400"/>
        </a:p>
      </dgm:t>
    </dgm:pt>
    <dgm:pt modelId="{35317261-3FB9-1248-BD7F-9CB4F72C34D3}">
      <dgm:prSet phldrT="[Text]" custT="1"/>
      <dgm:spPr/>
      <dgm:t>
        <a:bodyPr/>
        <a:lstStyle/>
        <a:p>
          <a:r>
            <a:rPr lang="en-US" sz="1400" dirty="0">
              <a:solidFill>
                <a:schemeClr val="bg2">
                  <a:lumMod val="25000"/>
                </a:schemeClr>
              </a:solidFill>
            </a:rPr>
            <a:t>PIK Potsdam</a:t>
          </a:r>
        </a:p>
      </dgm:t>
    </dgm:pt>
    <dgm:pt modelId="{8BB400A7-20BD-CF47-BA58-7345E8B2B6C1}" type="parTrans" cxnId="{DD658248-C95B-AF40-B235-1E109B4DD38B}">
      <dgm:prSet/>
      <dgm:spPr/>
      <dgm:t>
        <a:bodyPr/>
        <a:lstStyle/>
        <a:p>
          <a:endParaRPr lang="en-US" sz="1400"/>
        </a:p>
      </dgm:t>
    </dgm:pt>
    <dgm:pt modelId="{F1F0CF6C-7289-4043-AC59-A4F84F86AD0B}" type="sibTrans" cxnId="{DD658248-C95B-AF40-B235-1E109B4DD38B}">
      <dgm:prSet/>
      <dgm:spPr/>
      <dgm:t>
        <a:bodyPr/>
        <a:lstStyle/>
        <a:p>
          <a:endParaRPr lang="en-US" sz="1400"/>
        </a:p>
      </dgm:t>
    </dgm:pt>
    <dgm:pt modelId="{D59274FA-6ABB-9F49-9655-5DFC668AA228}">
      <dgm:prSet phldrT="[Text]" custT="1"/>
      <dgm:spPr/>
      <dgm:t>
        <a:bodyPr/>
        <a:lstStyle/>
        <a:p>
          <a:r>
            <a:rPr lang="en-US" sz="1400" dirty="0">
              <a:solidFill>
                <a:schemeClr val="bg2">
                  <a:lumMod val="25000"/>
                </a:schemeClr>
              </a:solidFill>
            </a:rPr>
            <a:t>GFZ Potsdam</a:t>
          </a:r>
        </a:p>
      </dgm:t>
    </dgm:pt>
    <dgm:pt modelId="{37018840-B317-3544-B0A4-95DB9F750E67}" type="parTrans" cxnId="{1BB26ABB-47C8-7A45-95EE-49C866659392}">
      <dgm:prSet/>
      <dgm:spPr/>
      <dgm:t>
        <a:bodyPr/>
        <a:lstStyle/>
        <a:p>
          <a:endParaRPr lang="en-US" sz="1400"/>
        </a:p>
      </dgm:t>
    </dgm:pt>
    <dgm:pt modelId="{F83A447C-1E2E-3648-981A-4044622CD9B8}" type="sibTrans" cxnId="{1BB26ABB-47C8-7A45-95EE-49C866659392}">
      <dgm:prSet/>
      <dgm:spPr/>
      <dgm:t>
        <a:bodyPr/>
        <a:lstStyle/>
        <a:p>
          <a:endParaRPr lang="en-US" sz="1400"/>
        </a:p>
      </dgm:t>
    </dgm:pt>
    <dgm:pt modelId="{48BC3453-40CE-BF47-9701-1BC54BA96695}" type="pres">
      <dgm:prSet presAssocID="{71F36AA8-0E49-9F44-B3BA-C9F588613544}" presName="rootnode" presStyleCnt="0">
        <dgm:presLayoutVars>
          <dgm:chMax/>
          <dgm:chPref/>
          <dgm:dir/>
          <dgm:animLvl val="lvl"/>
        </dgm:presLayoutVars>
      </dgm:prSet>
      <dgm:spPr/>
    </dgm:pt>
    <dgm:pt modelId="{5E6F52A4-73BE-2F41-9079-795482CA67B0}" type="pres">
      <dgm:prSet presAssocID="{8C7DB246-7804-F748-A7EC-A4EEA3FBFFC7}" presName="composite" presStyleCnt="0"/>
      <dgm:spPr/>
    </dgm:pt>
    <dgm:pt modelId="{105B6FB9-2104-3840-B7FE-52DE32F3C421}" type="pres">
      <dgm:prSet presAssocID="{8C7DB246-7804-F748-A7EC-A4EEA3FBFFC7}" presName="bentUpArrow1" presStyleLbl="alignImgPlace1" presStyleIdx="0" presStyleCnt="4"/>
      <dgm:spPr/>
    </dgm:pt>
    <dgm:pt modelId="{983346F8-764C-1549-BAF5-F29C0A3D8167}" type="pres">
      <dgm:prSet presAssocID="{8C7DB246-7804-F748-A7EC-A4EEA3FBFFC7}" presName="ParentText" presStyleLbl="node1" presStyleIdx="0" presStyleCnt="5">
        <dgm:presLayoutVars>
          <dgm:chMax val="1"/>
          <dgm:chPref val="1"/>
          <dgm:bulletEnabled val="1"/>
        </dgm:presLayoutVars>
      </dgm:prSet>
      <dgm:spPr/>
    </dgm:pt>
    <dgm:pt modelId="{437ECAD6-FD1D-6043-9BED-E238FC5ECBDD}" type="pres">
      <dgm:prSet presAssocID="{8C7DB246-7804-F748-A7EC-A4EEA3FBFFC7}" presName="ChildText" presStyleLbl="revTx" presStyleIdx="0" presStyleCnt="5" custScaleX="125991" custLinFactNeighborX="19670" custLinFactNeighborY="-52948">
        <dgm:presLayoutVars>
          <dgm:chMax val="0"/>
          <dgm:chPref val="0"/>
          <dgm:bulletEnabled val="1"/>
        </dgm:presLayoutVars>
      </dgm:prSet>
      <dgm:spPr/>
    </dgm:pt>
    <dgm:pt modelId="{6E785EE3-B9A6-0C43-B4E5-901EFEBCEF46}" type="pres">
      <dgm:prSet presAssocID="{1DE099DB-CB3D-B94D-95D6-E36FFB74588A}" presName="sibTrans" presStyleCnt="0"/>
      <dgm:spPr/>
    </dgm:pt>
    <dgm:pt modelId="{786065FC-6EF8-1245-B792-82A9EE6A2F77}" type="pres">
      <dgm:prSet presAssocID="{40BD0E3D-9EB6-0E4E-8158-45E692F79A34}" presName="composite" presStyleCnt="0"/>
      <dgm:spPr/>
    </dgm:pt>
    <dgm:pt modelId="{47A8823B-EDC2-814D-9F06-5479A0CB2550}" type="pres">
      <dgm:prSet presAssocID="{40BD0E3D-9EB6-0E4E-8158-45E692F79A34}" presName="bentUpArrow1" presStyleLbl="alignImgPlace1" presStyleIdx="1" presStyleCnt="4" custLinFactNeighborX="-13874"/>
      <dgm:spPr/>
    </dgm:pt>
    <dgm:pt modelId="{A25E9C2F-2278-E34C-B071-57ADB2D61D89}" type="pres">
      <dgm:prSet presAssocID="{40BD0E3D-9EB6-0E4E-8158-45E692F79A34}" presName="ParentText" presStyleLbl="node1" presStyleIdx="1" presStyleCnt="5" custLinFactNeighborX="-5360">
        <dgm:presLayoutVars>
          <dgm:chMax val="1"/>
          <dgm:chPref val="1"/>
          <dgm:bulletEnabled val="1"/>
        </dgm:presLayoutVars>
      </dgm:prSet>
      <dgm:spPr/>
    </dgm:pt>
    <dgm:pt modelId="{6E0228B8-061A-8B40-B023-D1B1D9DC873E}" type="pres">
      <dgm:prSet presAssocID="{40BD0E3D-9EB6-0E4E-8158-45E692F79A34}" presName="ChildText" presStyleLbl="revTx" presStyleIdx="1" presStyleCnt="5" custScaleX="371932" custScaleY="109439" custLinFactX="38150" custLinFactNeighborX="100000" custLinFactNeighborY="-2341">
        <dgm:presLayoutVars>
          <dgm:chMax val="0"/>
          <dgm:chPref val="0"/>
          <dgm:bulletEnabled val="1"/>
        </dgm:presLayoutVars>
      </dgm:prSet>
      <dgm:spPr/>
    </dgm:pt>
    <dgm:pt modelId="{7CD34B21-AA0E-5D43-84B8-963DDC255A46}" type="pres">
      <dgm:prSet presAssocID="{8CA02354-74B0-2D42-BFC7-A17F634F56BB}" presName="sibTrans" presStyleCnt="0"/>
      <dgm:spPr/>
    </dgm:pt>
    <dgm:pt modelId="{1D657B24-98AC-2240-ADCB-97BA1E3C3204}" type="pres">
      <dgm:prSet presAssocID="{2FFE22AB-6B07-4847-B255-B9703534D637}" presName="composite" presStyleCnt="0"/>
      <dgm:spPr/>
    </dgm:pt>
    <dgm:pt modelId="{98F68246-8B1D-254E-A23A-E83B23E1E047}" type="pres">
      <dgm:prSet presAssocID="{2FFE22AB-6B07-4847-B255-B9703534D637}" presName="bentUpArrow1" presStyleLbl="alignImgPlace1" presStyleIdx="2" presStyleCnt="4"/>
      <dgm:spPr/>
    </dgm:pt>
    <dgm:pt modelId="{D93CABE7-16E7-104B-97D5-A69403D4C129}" type="pres">
      <dgm:prSet presAssocID="{2FFE22AB-6B07-4847-B255-B9703534D637}" presName="ParentText" presStyleLbl="node1" presStyleIdx="2" presStyleCnt="5">
        <dgm:presLayoutVars>
          <dgm:chMax val="1"/>
          <dgm:chPref val="1"/>
          <dgm:bulletEnabled val="1"/>
        </dgm:presLayoutVars>
      </dgm:prSet>
      <dgm:spPr/>
    </dgm:pt>
    <dgm:pt modelId="{6A06C52A-19DE-3647-9AFE-885DD0346DED}" type="pres">
      <dgm:prSet presAssocID="{2FFE22AB-6B07-4847-B255-B9703534D637}" presName="ChildText" presStyleLbl="revTx" presStyleIdx="2" presStyleCnt="5" custScaleX="269976" custLinFactNeighborX="97110" custLinFactNeighborY="-4977">
        <dgm:presLayoutVars>
          <dgm:chMax val="0"/>
          <dgm:chPref val="0"/>
          <dgm:bulletEnabled val="1"/>
        </dgm:presLayoutVars>
      </dgm:prSet>
      <dgm:spPr/>
    </dgm:pt>
    <dgm:pt modelId="{9B2779D1-BB55-2241-815E-D2FE93D2627A}" type="pres">
      <dgm:prSet presAssocID="{3520314A-2521-2E4D-BB05-63050C1B90E8}" presName="sibTrans" presStyleCnt="0"/>
      <dgm:spPr/>
    </dgm:pt>
    <dgm:pt modelId="{B3C356A1-8F2B-BE4D-8D34-AB39B6E58A29}" type="pres">
      <dgm:prSet presAssocID="{08478C47-E87F-E648-B522-C2C2C33530CD}" presName="composite" presStyleCnt="0"/>
      <dgm:spPr/>
    </dgm:pt>
    <dgm:pt modelId="{92ADF225-8E7F-1A4C-BCF9-A1E9094C3CF0}" type="pres">
      <dgm:prSet presAssocID="{08478C47-E87F-E648-B522-C2C2C33530CD}" presName="bentUpArrow1" presStyleLbl="alignImgPlace1" presStyleIdx="3" presStyleCnt="4"/>
      <dgm:spPr/>
    </dgm:pt>
    <dgm:pt modelId="{F2D12339-AD94-1B43-BB35-5A39A5ADF4B4}" type="pres">
      <dgm:prSet presAssocID="{08478C47-E87F-E648-B522-C2C2C33530CD}" presName="ParentText" presStyleLbl="node1" presStyleIdx="3" presStyleCnt="5">
        <dgm:presLayoutVars>
          <dgm:chMax val="1"/>
          <dgm:chPref val="1"/>
          <dgm:bulletEnabled val="1"/>
        </dgm:presLayoutVars>
      </dgm:prSet>
      <dgm:spPr/>
    </dgm:pt>
    <dgm:pt modelId="{8D9B835F-7BBD-3D49-A42C-95062A76391F}" type="pres">
      <dgm:prSet presAssocID="{08478C47-E87F-E648-B522-C2C2C33530CD}" presName="ChildText" presStyleLbl="revTx" presStyleIdx="3" presStyleCnt="5" custScaleX="245118" custLinFactNeighborX="85078" custLinFactNeighborY="-4997">
        <dgm:presLayoutVars>
          <dgm:chMax val="0"/>
          <dgm:chPref val="0"/>
          <dgm:bulletEnabled val="1"/>
        </dgm:presLayoutVars>
      </dgm:prSet>
      <dgm:spPr/>
    </dgm:pt>
    <dgm:pt modelId="{3A1EF8D6-600F-A349-A73F-F739C1498B9C}" type="pres">
      <dgm:prSet presAssocID="{C3CDD62B-C3A5-9243-A262-89953B39FD11}" presName="sibTrans" presStyleCnt="0"/>
      <dgm:spPr/>
    </dgm:pt>
    <dgm:pt modelId="{3D5D4BAF-BC9A-2F46-8395-EF37C044387F}" type="pres">
      <dgm:prSet presAssocID="{541A670F-EA84-D94B-B288-30656D7608BA}" presName="composite" presStyleCnt="0"/>
      <dgm:spPr/>
    </dgm:pt>
    <dgm:pt modelId="{1604BC3D-5FA1-8145-A40C-8F68A4512CDE}" type="pres">
      <dgm:prSet presAssocID="{541A670F-EA84-D94B-B288-30656D7608BA}" presName="ParentText" presStyleLbl="node1" presStyleIdx="4" presStyleCnt="5">
        <dgm:presLayoutVars>
          <dgm:chMax val="1"/>
          <dgm:chPref val="1"/>
          <dgm:bulletEnabled val="1"/>
        </dgm:presLayoutVars>
      </dgm:prSet>
      <dgm:spPr/>
    </dgm:pt>
    <dgm:pt modelId="{9F650BB9-5271-424E-B415-B6EB557E17A1}" type="pres">
      <dgm:prSet presAssocID="{541A670F-EA84-D94B-B288-30656D7608BA}" presName="FinalChildText" presStyleLbl="revTx" presStyleIdx="4" presStyleCnt="5" custScaleX="386523" custLinFactX="59042" custLinFactNeighborX="100000" custLinFactNeighborY="-1509">
        <dgm:presLayoutVars>
          <dgm:chMax val="0"/>
          <dgm:chPref val="0"/>
          <dgm:bulletEnabled val="1"/>
        </dgm:presLayoutVars>
      </dgm:prSet>
      <dgm:spPr/>
    </dgm:pt>
  </dgm:ptLst>
  <dgm:cxnLst>
    <dgm:cxn modelId="{6FC1A203-F697-524F-A4F9-9BE923DAA851}" srcId="{71F36AA8-0E49-9F44-B3BA-C9F588613544}" destId="{2FFE22AB-6B07-4847-B255-B9703534D637}" srcOrd="2" destOrd="0" parTransId="{B265E428-D3D8-BD4C-9E23-70B6C5C1CA8E}" sibTransId="{3520314A-2521-2E4D-BB05-63050C1B90E8}"/>
    <dgm:cxn modelId="{982F3B0E-487A-4B1F-BE61-7E089C2E6194}" type="presOf" srcId="{71F36AA8-0E49-9F44-B3BA-C9F588613544}" destId="{48BC3453-40CE-BF47-9701-1BC54BA96695}" srcOrd="0" destOrd="0" presId="urn:microsoft.com/office/officeart/2005/8/layout/StepDownProcess"/>
    <dgm:cxn modelId="{6B2D7915-162C-44AA-9780-98073D29343B}" type="presOf" srcId="{2FFE22AB-6B07-4847-B255-B9703534D637}" destId="{D93CABE7-16E7-104B-97D5-A69403D4C129}" srcOrd="0" destOrd="0" presId="urn:microsoft.com/office/officeart/2005/8/layout/StepDownProcess"/>
    <dgm:cxn modelId="{46BA311C-6E26-47AF-8150-71717BB4DD2F}" type="presOf" srcId="{76593848-A63C-5A40-88E1-C34C9874923F}" destId="{6A06C52A-19DE-3647-9AFE-885DD0346DED}" srcOrd="0" destOrd="0" presId="urn:microsoft.com/office/officeart/2005/8/layout/StepDownProcess"/>
    <dgm:cxn modelId="{AA890727-8831-4D7B-AE9D-5C56B500AAAD}" type="presOf" srcId="{922179AD-687C-9A4C-93DB-17F3EE1491C9}" destId="{6A06C52A-19DE-3647-9AFE-885DD0346DED}" srcOrd="0" destOrd="1" presId="urn:microsoft.com/office/officeart/2005/8/layout/StepDownProcess"/>
    <dgm:cxn modelId="{81131729-AFB7-6741-A168-D8D856F48BAD}" srcId="{40BD0E3D-9EB6-0E4E-8158-45E692F79A34}" destId="{EA738B0A-828E-4145-BA4D-B80D8A0D0A56}" srcOrd="0" destOrd="0" parTransId="{239A33E3-0C0E-294C-B13E-54592C01402C}" sibTransId="{20A89E7A-FBF6-5144-8280-7A743E4FC3F1}"/>
    <dgm:cxn modelId="{2F8A3536-1EDE-4472-8B18-D67618BCBA9C}" type="presOf" srcId="{8C7DB246-7804-F748-A7EC-A4EEA3FBFFC7}" destId="{983346F8-764C-1549-BAF5-F29C0A3D8167}" srcOrd="0" destOrd="0" presId="urn:microsoft.com/office/officeart/2005/8/layout/StepDownProcess"/>
    <dgm:cxn modelId="{5BBB8B5D-798F-6C40-8D0A-398EFA3320C0}" srcId="{40BD0E3D-9EB6-0E4E-8158-45E692F79A34}" destId="{71FB1C4F-32CE-8A48-8363-F9819BCCB9F7}" srcOrd="1" destOrd="0" parTransId="{438308CB-BF12-A64A-9CC5-CB09AB77A05D}" sibTransId="{A35ED5A8-1C36-7841-8832-84433536C9FD}"/>
    <dgm:cxn modelId="{3E955C5F-E1A4-9142-854C-CA6EBA754648}" srcId="{2FFE22AB-6B07-4847-B255-B9703534D637}" destId="{922179AD-687C-9A4C-93DB-17F3EE1491C9}" srcOrd="1" destOrd="0" parTransId="{1066359A-AEF1-6C49-85D8-E9D149D5F271}" sibTransId="{EFD93D5B-64E7-424F-8B0F-6AAA1795ADC2}"/>
    <dgm:cxn modelId="{E6E96666-1C43-764D-9725-28AAF27637EA}" srcId="{08478C47-E87F-E648-B522-C2C2C33530CD}" destId="{E8404624-7569-224B-A3C2-35FFE6AF5890}" srcOrd="0" destOrd="0" parTransId="{340C6285-1E79-9346-AA76-93F96428C45A}" sibTransId="{BF921FBE-05DD-0A4D-BF7F-FDADA2A81B08}"/>
    <dgm:cxn modelId="{D3FC7B46-8C07-6A4C-9132-F0BDEF2BF3E6}" srcId="{541A670F-EA84-D94B-B288-30656D7608BA}" destId="{E5264C4D-767E-F043-8149-3160FCADF9CA}" srcOrd="0" destOrd="0" parTransId="{15D2F770-0D21-BF45-BB49-CB4F9623CD00}" sibTransId="{2E3CE7D9-ADE4-9748-ACE1-FBF43D657025}"/>
    <dgm:cxn modelId="{DD658248-C95B-AF40-B235-1E109B4DD38B}" srcId="{08478C47-E87F-E648-B522-C2C2C33530CD}" destId="{35317261-3FB9-1248-BD7F-9CB4F72C34D3}" srcOrd="1" destOrd="0" parTransId="{8BB400A7-20BD-CF47-BA58-7345E8B2B6C1}" sibTransId="{F1F0CF6C-7289-4043-AC59-A4F84F86AD0B}"/>
    <dgm:cxn modelId="{5C991B7C-3C1D-B747-A454-760BE73CE614}" srcId="{71F36AA8-0E49-9F44-B3BA-C9F588613544}" destId="{541A670F-EA84-D94B-B288-30656D7608BA}" srcOrd="4" destOrd="0" parTransId="{52D16773-AAF7-9F49-BB8F-EB51680CF304}" sibTransId="{FA0F8CB6-784F-3B4F-8E2A-38A6DD0042A6}"/>
    <dgm:cxn modelId="{37070288-115E-014B-A301-9A5B18D84D53}" srcId="{2FFE22AB-6B07-4847-B255-B9703534D637}" destId="{76593848-A63C-5A40-88E1-C34C9874923F}" srcOrd="0" destOrd="0" parTransId="{27597A72-A160-884A-885D-4A709FBE35C6}" sibTransId="{A3A4FFD1-BB7A-1A4F-9516-6507884F8FFC}"/>
    <dgm:cxn modelId="{75078988-83AB-4128-8013-2003AB080660}" type="presOf" srcId="{EA738B0A-828E-4145-BA4D-B80D8A0D0A56}" destId="{6E0228B8-061A-8B40-B023-D1B1D9DC873E}" srcOrd="0" destOrd="0" presId="urn:microsoft.com/office/officeart/2005/8/layout/StepDownProcess"/>
    <dgm:cxn modelId="{E8DC7698-CBD3-2640-9A98-D4DB77C7E05D}" srcId="{71F36AA8-0E49-9F44-B3BA-C9F588613544}" destId="{40BD0E3D-9EB6-0E4E-8158-45E692F79A34}" srcOrd="1" destOrd="0" parTransId="{20430A75-A289-6E43-8FAD-D237768DFB05}" sibTransId="{8CA02354-74B0-2D42-BFC7-A17F634F56BB}"/>
    <dgm:cxn modelId="{8283B1A2-49A5-4BC1-A3D5-6D14BD3C2B41}" type="presOf" srcId="{D59274FA-6ABB-9F49-9655-5DFC668AA228}" destId="{9F650BB9-5271-424E-B415-B6EB557E17A1}" srcOrd="0" destOrd="1" presId="urn:microsoft.com/office/officeart/2005/8/layout/StepDownProcess"/>
    <dgm:cxn modelId="{02FC58A8-2121-45ED-B813-8243ABC12F36}" type="presOf" srcId="{08478C47-E87F-E648-B522-C2C2C33530CD}" destId="{F2D12339-AD94-1B43-BB35-5A39A5ADF4B4}" srcOrd="0" destOrd="0" presId="urn:microsoft.com/office/officeart/2005/8/layout/StepDownProcess"/>
    <dgm:cxn modelId="{186EDDAC-E69C-46D1-9FD8-DAFE4B01907D}" type="presOf" srcId="{541A670F-EA84-D94B-B288-30656D7608BA}" destId="{1604BC3D-5FA1-8145-A40C-8F68A4512CDE}" srcOrd="0" destOrd="0" presId="urn:microsoft.com/office/officeart/2005/8/layout/StepDownProcess"/>
    <dgm:cxn modelId="{A5CE5FB5-0452-4E6E-A038-97118F2ED8DD}" type="presOf" srcId="{35317261-3FB9-1248-BD7F-9CB4F72C34D3}" destId="{8D9B835F-7BBD-3D49-A42C-95062A76391F}" srcOrd="0" destOrd="1" presId="urn:microsoft.com/office/officeart/2005/8/layout/StepDownProcess"/>
    <dgm:cxn modelId="{CCB395B9-B39F-4948-8674-FDF6A13AA707}" type="presOf" srcId="{40BD0E3D-9EB6-0E4E-8158-45E692F79A34}" destId="{A25E9C2F-2278-E34C-B071-57ADB2D61D89}" srcOrd="0" destOrd="0" presId="urn:microsoft.com/office/officeart/2005/8/layout/StepDownProcess"/>
    <dgm:cxn modelId="{1BB26ABB-47C8-7A45-95EE-49C866659392}" srcId="{541A670F-EA84-D94B-B288-30656D7608BA}" destId="{D59274FA-6ABB-9F49-9655-5DFC668AA228}" srcOrd="1" destOrd="0" parTransId="{37018840-B317-3544-B0A4-95DB9F750E67}" sibTransId="{F83A447C-1E2E-3648-981A-4044622CD9B8}"/>
    <dgm:cxn modelId="{3B9587C6-790D-41EA-AF0D-C80AC656F364}" type="presOf" srcId="{E8404624-7569-224B-A3C2-35FFE6AF5890}" destId="{8D9B835F-7BBD-3D49-A42C-95062A76391F}" srcOrd="0" destOrd="0" presId="urn:microsoft.com/office/officeart/2005/8/layout/StepDownProcess"/>
    <dgm:cxn modelId="{B110B9D2-4160-49F7-9174-1364E52E17F7}" type="presOf" srcId="{71FB1C4F-32CE-8A48-8363-F9819BCCB9F7}" destId="{6E0228B8-061A-8B40-B023-D1B1D9DC873E}" srcOrd="0" destOrd="1" presId="urn:microsoft.com/office/officeart/2005/8/layout/StepDownProcess"/>
    <dgm:cxn modelId="{74B49DDF-F95B-5A42-8D05-12332EA53748}" srcId="{71F36AA8-0E49-9F44-B3BA-C9F588613544}" destId="{08478C47-E87F-E648-B522-C2C2C33530CD}" srcOrd="3" destOrd="0" parTransId="{D6C09215-0A17-3F4E-9172-FA5354E1F8C5}" sibTransId="{C3CDD62B-C3A5-9243-A262-89953B39FD11}"/>
    <dgm:cxn modelId="{C93796E9-7440-41C5-BA00-A3E5A4534985}" type="presOf" srcId="{E5264C4D-767E-F043-8149-3160FCADF9CA}" destId="{9F650BB9-5271-424E-B415-B6EB557E17A1}" srcOrd="0" destOrd="0" presId="urn:microsoft.com/office/officeart/2005/8/layout/StepDownProcess"/>
    <dgm:cxn modelId="{C79C85F2-DB19-0B43-A37B-E69B309FBD6F}" srcId="{71F36AA8-0E49-9F44-B3BA-C9F588613544}" destId="{8C7DB246-7804-F748-A7EC-A4EEA3FBFFC7}" srcOrd="0" destOrd="0" parTransId="{76758B42-F8D7-2C44-BCDF-A4A7F66761BA}" sibTransId="{1DE099DB-CB3D-B94D-95D6-E36FFB74588A}"/>
    <dgm:cxn modelId="{39E7D324-7F08-4D8E-A2AD-C8CF10999BEB}" type="presParOf" srcId="{48BC3453-40CE-BF47-9701-1BC54BA96695}" destId="{5E6F52A4-73BE-2F41-9079-795482CA67B0}" srcOrd="0" destOrd="0" presId="urn:microsoft.com/office/officeart/2005/8/layout/StepDownProcess"/>
    <dgm:cxn modelId="{8F4FC6B3-C5F3-4899-9B49-39513E881DA5}" type="presParOf" srcId="{5E6F52A4-73BE-2F41-9079-795482CA67B0}" destId="{105B6FB9-2104-3840-B7FE-52DE32F3C421}" srcOrd="0" destOrd="0" presId="urn:microsoft.com/office/officeart/2005/8/layout/StepDownProcess"/>
    <dgm:cxn modelId="{0FDFCD8E-5DD2-4A1E-8E48-AE2344957B74}" type="presParOf" srcId="{5E6F52A4-73BE-2F41-9079-795482CA67B0}" destId="{983346F8-764C-1549-BAF5-F29C0A3D8167}" srcOrd="1" destOrd="0" presId="urn:microsoft.com/office/officeart/2005/8/layout/StepDownProcess"/>
    <dgm:cxn modelId="{F2B3E3BE-72DD-4906-8779-D2AED4A207B5}" type="presParOf" srcId="{5E6F52A4-73BE-2F41-9079-795482CA67B0}" destId="{437ECAD6-FD1D-6043-9BED-E238FC5ECBDD}" srcOrd="2" destOrd="0" presId="urn:microsoft.com/office/officeart/2005/8/layout/StepDownProcess"/>
    <dgm:cxn modelId="{94065C9D-0635-4F39-B4C6-DA747C9742D6}" type="presParOf" srcId="{48BC3453-40CE-BF47-9701-1BC54BA96695}" destId="{6E785EE3-B9A6-0C43-B4E5-901EFEBCEF46}" srcOrd="1" destOrd="0" presId="urn:microsoft.com/office/officeart/2005/8/layout/StepDownProcess"/>
    <dgm:cxn modelId="{2812D461-F8C2-48CE-8916-FF09F3BC45BF}" type="presParOf" srcId="{48BC3453-40CE-BF47-9701-1BC54BA96695}" destId="{786065FC-6EF8-1245-B792-82A9EE6A2F77}" srcOrd="2" destOrd="0" presId="urn:microsoft.com/office/officeart/2005/8/layout/StepDownProcess"/>
    <dgm:cxn modelId="{7AF7F2B1-4269-4594-B5C3-B8987A490115}" type="presParOf" srcId="{786065FC-6EF8-1245-B792-82A9EE6A2F77}" destId="{47A8823B-EDC2-814D-9F06-5479A0CB2550}" srcOrd="0" destOrd="0" presId="urn:microsoft.com/office/officeart/2005/8/layout/StepDownProcess"/>
    <dgm:cxn modelId="{939DCB7E-3770-43CB-BBFB-B656BC0539FF}" type="presParOf" srcId="{786065FC-6EF8-1245-B792-82A9EE6A2F77}" destId="{A25E9C2F-2278-E34C-B071-57ADB2D61D89}" srcOrd="1" destOrd="0" presId="urn:microsoft.com/office/officeart/2005/8/layout/StepDownProcess"/>
    <dgm:cxn modelId="{66B7B952-EE14-4224-B922-B9D89AF69364}" type="presParOf" srcId="{786065FC-6EF8-1245-B792-82A9EE6A2F77}" destId="{6E0228B8-061A-8B40-B023-D1B1D9DC873E}" srcOrd="2" destOrd="0" presId="urn:microsoft.com/office/officeart/2005/8/layout/StepDownProcess"/>
    <dgm:cxn modelId="{22DFF54B-4008-477B-8FFF-AA819CBEF90D}" type="presParOf" srcId="{48BC3453-40CE-BF47-9701-1BC54BA96695}" destId="{7CD34B21-AA0E-5D43-84B8-963DDC255A46}" srcOrd="3" destOrd="0" presId="urn:microsoft.com/office/officeart/2005/8/layout/StepDownProcess"/>
    <dgm:cxn modelId="{FC99AEB6-CB7F-4CC5-AD05-A192C5F61BB0}" type="presParOf" srcId="{48BC3453-40CE-BF47-9701-1BC54BA96695}" destId="{1D657B24-98AC-2240-ADCB-97BA1E3C3204}" srcOrd="4" destOrd="0" presId="urn:microsoft.com/office/officeart/2005/8/layout/StepDownProcess"/>
    <dgm:cxn modelId="{BBAD0DB3-45C7-4535-8825-8ED6E391BC26}" type="presParOf" srcId="{1D657B24-98AC-2240-ADCB-97BA1E3C3204}" destId="{98F68246-8B1D-254E-A23A-E83B23E1E047}" srcOrd="0" destOrd="0" presId="urn:microsoft.com/office/officeart/2005/8/layout/StepDownProcess"/>
    <dgm:cxn modelId="{79D66A4F-0576-4BCE-AD18-601E8474E4D9}" type="presParOf" srcId="{1D657B24-98AC-2240-ADCB-97BA1E3C3204}" destId="{D93CABE7-16E7-104B-97D5-A69403D4C129}" srcOrd="1" destOrd="0" presId="urn:microsoft.com/office/officeart/2005/8/layout/StepDownProcess"/>
    <dgm:cxn modelId="{4E84F415-69D7-4FA4-918F-A7850F284B23}" type="presParOf" srcId="{1D657B24-98AC-2240-ADCB-97BA1E3C3204}" destId="{6A06C52A-19DE-3647-9AFE-885DD0346DED}" srcOrd="2" destOrd="0" presId="urn:microsoft.com/office/officeart/2005/8/layout/StepDownProcess"/>
    <dgm:cxn modelId="{AA26627F-FAF0-4ABD-9B12-FD2C23151728}" type="presParOf" srcId="{48BC3453-40CE-BF47-9701-1BC54BA96695}" destId="{9B2779D1-BB55-2241-815E-D2FE93D2627A}" srcOrd="5" destOrd="0" presId="urn:microsoft.com/office/officeart/2005/8/layout/StepDownProcess"/>
    <dgm:cxn modelId="{E6514BDA-5379-4B1A-88A3-DC52188E774F}" type="presParOf" srcId="{48BC3453-40CE-BF47-9701-1BC54BA96695}" destId="{B3C356A1-8F2B-BE4D-8D34-AB39B6E58A29}" srcOrd="6" destOrd="0" presId="urn:microsoft.com/office/officeart/2005/8/layout/StepDownProcess"/>
    <dgm:cxn modelId="{94427B17-66DD-41CB-B2EB-3C6E5817A60B}" type="presParOf" srcId="{B3C356A1-8F2B-BE4D-8D34-AB39B6E58A29}" destId="{92ADF225-8E7F-1A4C-BCF9-A1E9094C3CF0}" srcOrd="0" destOrd="0" presId="urn:microsoft.com/office/officeart/2005/8/layout/StepDownProcess"/>
    <dgm:cxn modelId="{D8B54FD7-DF4F-4840-94FA-927A7A47A5E4}" type="presParOf" srcId="{B3C356A1-8F2B-BE4D-8D34-AB39B6E58A29}" destId="{F2D12339-AD94-1B43-BB35-5A39A5ADF4B4}" srcOrd="1" destOrd="0" presId="urn:microsoft.com/office/officeart/2005/8/layout/StepDownProcess"/>
    <dgm:cxn modelId="{A3018D66-F405-4AA1-BF96-DFAA29ED5F9D}" type="presParOf" srcId="{B3C356A1-8F2B-BE4D-8D34-AB39B6E58A29}" destId="{8D9B835F-7BBD-3D49-A42C-95062A76391F}" srcOrd="2" destOrd="0" presId="urn:microsoft.com/office/officeart/2005/8/layout/StepDownProcess"/>
    <dgm:cxn modelId="{E19BE2E7-84ED-4162-A146-94BD7146994A}" type="presParOf" srcId="{48BC3453-40CE-BF47-9701-1BC54BA96695}" destId="{3A1EF8D6-600F-A349-A73F-F739C1498B9C}" srcOrd="7" destOrd="0" presId="urn:microsoft.com/office/officeart/2005/8/layout/StepDownProcess"/>
    <dgm:cxn modelId="{7948E2F3-6A78-4BFC-B138-33C08907DBF2}" type="presParOf" srcId="{48BC3453-40CE-BF47-9701-1BC54BA96695}" destId="{3D5D4BAF-BC9A-2F46-8395-EF37C044387F}" srcOrd="8" destOrd="0" presId="urn:microsoft.com/office/officeart/2005/8/layout/StepDownProcess"/>
    <dgm:cxn modelId="{E7B9D86D-EDCF-4ABD-889C-5C945E427A84}" type="presParOf" srcId="{3D5D4BAF-BC9A-2F46-8395-EF37C044387F}" destId="{1604BC3D-5FA1-8145-A40C-8F68A4512CDE}" srcOrd="0" destOrd="0" presId="urn:microsoft.com/office/officeart/2005/8/layout/StepDownProcess"/>
    <dgm:cxn modelId="{A6F978AA-8E32-42E0-B078-AA0FB9ABACEC}" type="presParOf" srcId="{3D5D4BAF-BC9A-2F46-8395-EF37C044387F}" destId="{9F650BB9-5271-424E-B415-B6EB557E17A1}"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B6FB9-2104-3840-B7FE-52DE32F3C421}">
      <dsp:nvSpPr>
        <dsp:cNvPr id="0" name=""/>
        <dsp:cNvSpPr/>
      </dsp:nvSpPr>
      <dsp:spPr>
        <a:xfrm rot="5400000">
          <a:off x="1864006" y="703237"/>
          <a:ext cx="612017" cy="696759"/>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3346F8-764C-1549-BAF5-F29C0A3D8167}">
      <dsp:nvSpPr>
        <dsp:cNvPr id="0" name=""/>
        <dsp:cNvSpPr/>
      </dsp:nvSpPr>
      <dsp:spPr>
        <a:xfrm>
          <a:off x="1701858" y="24804"/>
          <a:ext cx="1030276" cy="721160"/>
        </a:xfrm>
        <a:prstGeom prst="roundRect">
          <a:avLst>
            <a:gd name="adj" fmla="val 1667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CORDEX-EU</a:t>
          </a:r>
        </a:p>
      </dsp:txBody>
      <dsp:txXfrm>
        <a:off x="1737068" y="60014"/>
        <a:ext cx="959856" cy="650740"/>
      </dsp:txXfrm>
    </dsp:sp>
    <dsp:sp modelId="{437ECAD6-FD1D-6043-9BED-E238FC5ECBDD}">
      <dsp:nvSpPr>
        <dsp:cNvPr id="0" name=""/>
        <dsp:cNvSpPr/>
      </dsp:nvSpPr>
      <dsp:spPr>
        <a:xfrm>
          <a:off x="2782149" y="0"/>
          <a:ext cx="944082" cy="582873"/>
        </a:xfrm>
        <a:prstGeom prst="rect">
          <a:avLst/>
        </a:prstGeom>
        <a:noFill/>
        <a:ln>
          <a:noFill/>
        </a:ln>
        <a:effectLst/>
      </dsp:spPr>
      <dsp:style>
        <a:lnRef idx="0">
          <a:scrgbClr r="0" g="0" b="0"/>
        </a:lnRef>
        <a:fillRef idx="0">
          <a:scrgbClr r="0" g="0" b="0"/>
        </a:fillRef>
        <a:effectRef idx="0">
          <a:scrgbClr r="0" g="0" b="0"/>
        </a:effectRef>
        <a:fontRef idx="minor"/>
      </dsp:style>
    </dsp:sp>
    <dsp:sp modelId="{47A8823B-EDC2-814D-9F06-5479A0CB2550}">
      <dsp:nvSpPr>
        <dsp:cNvPr id="0" name=""/>
        <dsp:cNvSpPr/>
      </dsp:nvSpPr>
      <dsp:spPr>
        <a:xfrm rot="5400000">
          <a:off x="2668288" y="1513338"/>
          <a:ext cx="612017" cy="696759"/>
        </a:xfrm>
        <a:prstGeom prst="bentUpArrow">
          <a:avLst>
            <a:gd name="adj1" fmla="val 32840"/>
            <a:gd name="adj2" fmla="val 25000"/>
            <a:gd name="adj3" fmla="val 35780"/>
          </a:avLst>
        </a:prstGeom>
        <a:solidFill>
          <a:schemeClr val="accent5">
            <a:tint val="50000"/>
            <a:hueOff val="24112"/>
            <a:satOff val="-927"/>
            <a:lumOff val="32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5E9C2F-2278-E34C-B071-57ADB2D61D89}">
      <dsp:nvSpPr>
        <dsp:cNvPr id="0" name=""/>
        <dsp:cNvSpPr/>
      </dsp:nvSpPr>
      <dsp:spPr>
        <a:xfrm>
          <a:off x="2547586" y="834905"/>
          <a:ext cx="1030276" cy="721160"/>
        </a:xfrm>
        <a:prstGeom prst="roundRect">
          <a:avLst>
            <a:gd name="adj" fmla="val 16670"/>
          </a:avLst>
        </a:prstGeom>
        <a:solidFill>
          <a:schemeClr val="accent5">
            <a:shade val="80000"/>
            <a:hueOff val="67816"/>
            <a:satOff val="1294"/>
            <a:lumOff val="5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IMAGE</a:t>
          </a:r>
        </a:p>
      </dsp:txBody>
      <dsp:txXfrm>
        <a:off x="2582796" y="870115"/>
        <a:ext cx="959856" cy="650740"/>
      </dsp:txXfrm>
    </dsp:sp>
    <dsp:sp modelId="{6E0228B8-061A-8B40-B023-D1B1D9DC873E}">
      <dsp:nvSpPr>
        <dsp:cNvPr id="0" name=""/>
        <dsp:cNvSpPr/>
      </dsp:nvSpPr>
      <dsp:spPr>
        <a:xfrm>
          <a:off x="3649451" y="862530"/>
          <a:ext cx="2786979" cy="63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Multisite, multivariate stochastic weather generator</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Imperial College London</a:t>
          </a:r>
        </a:p>
      </dsp:txBody>
      <dsp:txXfrm>
        <a:off x="3649451" y="862530"/>
        <a:ext cx="2786979" cy="637890"/>
      </dsp:txXfrm>
    </dsp:sp>
    <dsp:sp modelId="{98F68246-8B1D-254E-A23A-E83B23E1E047}">
      <dsp:nvSpPr>
        <dsp:cNvPr id="0" name=""/>
        <dsp:cNvSpPr/>
      </dsp:nvSpPr>
      <dsp:spPr>
        <a:xfrm rot="5400000">
          <a:off x="3665907" y="2323439"/>
          <a:ext cx="612017" cy="696759"/>
        </a:xfrm>
        <a:prstGeom prst="bentUpArrow">
          <a:avLst>
            <a:gd name="adj1" fmla="val 32840"/>
            <a:gd name="adj2" fmla="val 25000"/>
            <a:gd name="adj3" fmla="val 35780"/>
          </a:avLst>
        </a:prstGeom>
        <a:solidFill>
          <a:schemeClr val="accent5">
            <a:tint val="50000"/>
            <a:hueOff val="48224"/>
            <a:satOff val="-1853"/>
            <a:lumOff val="6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3CABE7-16E7-104B-97D5-A69403D4C129}">
      <dsp:nvSpPr>
        <dsp:cNvPr id="0" name=""/>
        <dsp:cNvSpPr/>
      </dsp:nvSpPr>
      <dsp:spPr>
        <a:xfrm>
          <a:off x="3503759" y="1645005"/>
          <a:ext cx="1030276" cy="721160"/>
        </a:xfrm>
        <a:prstGeom prst="roundRect">
          <a:avLst>
            <a:gd name="adj" fmla="val 16670"/>
          </a:avLst>
        </a:prstGeom>
        <a:solidFill>
          <a:schemeClr val="accent5">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SWIM</a:t>
          </a:r>
        </a:p>
      </dsp:txBody>
      <dsp:txXfrm>
        <a:off x="3538969" y="1680215"/>
        <a:ext cx="959856" cy="650740"/>
      </dsp:txXfrm>
    </dsp:sp>
    <dsp:sp modelId="{6A06C52A-19DE-3647-9AFE-885DD0346DED}">
      <dsp:nvSpPr>
        <dsp:cNvPr id="0" name=""/>
        <dsp:cNvSpPr/>
      </dsp:nvSpPr>
      <dsp:spPr>
        <a:xfrm>
          <a:off x="4624869" y="1684775"/>
          <a:ext cx="2022997" cy="58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Hydrological model</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PIK Potsdam</a:t>
          </a:r>
        </a:p>
      </dsp:txBody>
      <dsp:txXfrm>
        <a:off x="4624869" y="1684775"/>
        <a:ext cx="2022997" cy="582873"/>
      </dsp:txXfrm>
    </dsp:sp>
    <dsp:sp modelId="{92ADF225-8E7F-1A4C-BCF9-A1E9094C3CF0}">
      <dsp:nvSpPr>
        <dsp:cNvPr id="0" name=""/>
        <dsp:cNvSpPr/>
      </dsp:nvSpPr>
      <dsp:spPr>
        <a:xfrm rot="5400000">
          <a:off x="4566857" y="3133539"/>
          <a:ext cx="612017" cy="696759"/>
        </a:xfrm>
        <a:prstGeom prst="bentUpArrow">
          <a:avLst>
            <a:gd name="adj1" fmla="val 32840"/>
            <a:gd name="adj2" fmla="val 25000"/>
            <a:gd name="adj3" fmla="val 35780"/>
          </a:avLst>
        </a:prstGeom>
        <a:solidFill>
          <a:schemeClr val="accent5">
            <a:tint val="50000"/>
            <a:hueOff val="72337"/>
            <a:satOff val="-2780"/>
            <a:lumOff val="9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D12339-AD94-1B43-BB35-5A39A5ADF4B4}">
      <dsp:nvSpPr>
        <dsp:cNvPr id="0" name=""/>
        <dsp:cNvSpPr/>
      </dsp:nvSpPr>
      <dsp:spPr>
        <a:xfrm>
          <a:off x="4404710" y="2455106"/>
          <a:ext cx="1030276" cy="721160"/>
        </a:xfrm>
        <a:prstGeom prst="roundRect">
          <a:avLst>
            <a:gd name="adj" fmla="val 16670"/>
          </a:avLst>
        </a:prstGeom>
        <a:solidFill>
          <a:schemeClr val="accent5">
            <a:shade val="80000"/>
            <a:hueOff val="203448"/>
            <a:satOff val="3881"/>
            <a:lumOff val="171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CaMa</a:t>
          </a:r>
          <a:r>
            <a:rPr lang="en-US" sz="1200" kern="1200" dirty="0"/>
            <a:t> Flood</a:t>
          </a:r>
        </a:p>
      </dsp:txBody>
      <dsp:txXfrm>
        <a:off x="4439920" y="2490316"/>
        <a:ext cx="959856" cy="650740"/>
      </dsp:txXfrm>
    </dsp:sp>
    <dsp:sp modelId="{8D9B835F-7BBD-3D49-A42C-95062A76391F}">
      <dsp:nvSpPr>
        <dsp:cNvPr id="0" name=""/>
        <dsp:cNvSpPr/>
      </dsp:nvSpPr>
      <dsp:spPr>
        <a:xfrm>
          <a:off x="5528794" y="2494759"/>
          <a:ext cx="1836730" cy="58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Hydraulic model</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PIK Potsdam</a:t>
          </a:r>
        </a:p>
      </dsp:txBody>
      <dsp:txXfrm>
        <a:off x="5528794" y="2494759"/>
        <a:ext cx="1836730" cy="582873"/>
      </dsp:txXfrm>
    </dsp:sp>
    <dsp:sp modelId="{1604BC3D-5FA1-8145-A40C-8F68A4512CDE}">
      <dsp:nvSpPr>
        <dsp:cNvPr id="0" name=""/>
        <dsp:cNvSpPr/>
      </dsp:nvSpPr>
      <dsp:spPr>
        <a:xfrm>
          <a:off x="5348878" y="3265207"/>
          <a:ext cx="1030276" cy="721160"/>
        </a:xfrm>
        <a:prstGeom prst="roundRect">
          <a:avLst>
            <a:gd name="adj" fmla="val 16670"/>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BN-</a:t>
          </a:r>
          <a:r>
            <a:rPr lang="en-US" sz="1200" kern="1200" dirty="0" err="1"/>
            <a:t>FLEMOps</a:t>
          </a:r>
          <a:endParaRPr lang="en-US" sz="1200" kern="1200" dirty="0"/>
        </a:p>
      </dsp:txBody>
      <dsp:txXfrm>
        <a:off x="5384088" y="3300417"/>
        <a:ext cx="959856" cy="650740"/>
      </dsp:txXfrm>
    </dsp:sp>
    <dsp:sp modelId="{9F650BB9-5271-424E-B415-B6EB557E17A1}">
      <dsp:nvSpPr>
        <dsp:cNvPr id="0" name=""/>
        <dsp:cNvSpPr/>
      </dsp:nvSpPr>
      <dsp:spPr>
        <a:xfrm>
          <a:off x="6497402" y="3325191"/>
          <a:ext cx="2896313" cy="58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Probabilistic flood loss model</a:t>
          </a:r>
        </a:p>
        <a:p>
          <a:pPr marL="114300" lvl="1" indent="-114300" algn="l" defTabSz="622300">
            <a:lnSpc>
              <a:spcPct val="90000"/>
            </a:lnSpc>
            <a:spcBef>
              <a:spcPct val="0"/>
            </a:spcBef>
            <a:spcAft>
              <a:spcPct val="15000"/>
            </a:spcAft>
            <a:buChar char="•"/>
          </a:pPr>
          <a:r>
            <a:rPr lang="en-US" sz="1400" kern="1200" dirty="0">
              <a:solidFill>
                <a:schemeClr val="bg2">
                  <a:lumMod val="25000"/>
                </a:schemeClr>
              </a:solidFill>
            </a:rPr>
            <a:t>GFZ Potsdam</a:t>
          </a:r>
        </a:p>
      </dsp:txBody>
      <dsp:txXfrm>
        <a:off x="6497402" y="3325191"/>
        <a:ext cx="2896313" cy="58287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D448-7B44-814C-89C4-D95DB2019C67}"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4F531-B937-C442-A30F-1A7228F890B8}" type="slidenum">
              <a:rPr lang="en-US" smtClean="0"/>
              <a:t>‹#›</a:t>
            </a:fld>
            <a:endParaRPr lang="en-US"/>
          </a:p>
        </p:txBody>
      </p:sp>
    </p:spTree>
    <p:extLst>
      <p:ext uri="{BB962C8B-B14F-4D97-AF65-F5344CB8AC3E}">
        <p14:creationId xmlns:p14="http://schemas.microsoft.com/office/powerpoint/2010/main" val="205565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https://www.isimip.org/ Phase 3b based on 5 Global Circulation</a:t>
            </a:r>
            <a:r>
              <a:rPr lang="en-US" baseline="0" dirty="0"/>
              <a:t> </a:t>
            </a:r>
            <a:r>
              <a:rPr lang="en-US" dirty="0"/>
              <a:t>Models (GCMs) of the CMIP 6 family which were used for the latest IPCC report (AR6).</a:t>
            </a:r>
          </a:p>
          <a:p>
            <a:endParaRPr lang="en-US" dirty="0"/>
          </a:p>
          <a:p>
            <a:r>
              <a:rPr lang="en-US" dirty="0"/>
              <a:t>3</a:t>
            </a:r>
            <a:r>
              <a:rPr lang="en-US" baseline="0" dirty="0"/>
              <a:t> emission scenarios (as used in latest IPCC report, AR6):</a:t>
            </a:r>
          </a:p>
          <a:p>
            <a:r>
              <a:rPr lang="en-US" baseline="0" dirty="0"/>
              <a:t>  - Purple line: SSP 1 RCP 2.6 (optimistic)</a:t>
            </a:r>
          </a:p>
          <a:p>
            <a:r>
              <a:rPr lang="en-US" baseline="0" dirty="0"/>
              <a:t>  - Green: SSP 3 RCP 7.0 (business as usual)</a:t>
            </a:r>
          </a:p>
          <a:p>
            <a:r>
              <a:rPr lang="en-US" baseline="0" dirty="0"/>
              <a:t>  - Yellow: SSP 5 RCP 8.5 (pessimistic)</a:t>
            </a:r>
            <a:endParaRPr lang="en-US" dirty="0"/>
          </a:p>
          <a:p>
            <a:endParaRPr lang="en-US" dirty="0"/>
          </a:p>
        </p:txBody>
      </p:sp>
      <p:sp>
        <p:nvSpPr>
          <p:cNvPr id="4" name="Slide Number Placeholder 3"/>
          <p:cNvSpPr>
            <a:spLocks noGrp="1"/>
          </p:cNvSpPr>
          <p:nvPr>
            <p:ph type="sldNum" sz="quarter" idx="5"/>
          </p:nvPr>
        </p:nvSpPr>
        <p:spPr/>
        <p:txBody>
          <a:bodyPr/>
          <a:lstStyle/>
          <a:p>
            <a:fld id="{E1F4F531-B937-C442-A30F-1A7228F890B8}" type="slidenum">
              <a:rPr lang="en-US" smtClean="0"/>
              <a:t>7</a:t>
            </a:fld>
            <a:endParaRPr lang="en-US"/>
          </a:p>
        </p:txBody>
      </p:sp>
    </p:spTree>
    <p:extLst>
      <p:ext uri="{BB962C8B-B14F-4D97-AF65-F5344CB8AC3E}">
        <p14:creationId xmlns:p14="http://schemas.microsoft.com/office/powerpoint/2010/main" val="2086632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F4F531-B937-C442-A30F-1A7228F890B8}" type="slidenum">
              <a:rPr lang="en-US" smtClean="0"/>
              <a:t>53</a:t>
            </a:fld>
            <a:endParaRPr lang="en-US"/>
          </a:p>
        </p:txBody>
      </p:sp>
    </p:spTree>
    <p:extLst>
      <p:ext uri="{BB962C8B-B14F-4D97-AF65-F5344CB8AC3E}">
        <p14:creationId xmlns:p14="http://schemas.microsoft.com/office/powerpoint/2010/main" val="213624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4F531-B937-C442-A30F-1A7228F890B8}" type="slidenum">
              <a:rPr lang="en-US" smtClean="0"/>
              <a:t>8</a:t>
            </a:fld>
            <a:endParaRPr lang="en-US"/>
          </a:p>
        </p:txBody>
      </p:sp>
    </p:spTree>
    <p:extLst>
      <p:ext uri="{BB962C8B-B14F-4D97-AF65-F5344CB8AC3E}">
        <p14:creationId xmlns:p14="http://schemas.microsoft.com/office/powerpoint/2010/main" val="368223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9</a:t>
            </a:fld>
            <a:endParaRPr lang="en-US"/>
          </a:p>
        </p:txBody>
      </p:sp>
    </p:spTree>
    <p:extLst>
      <p:ext uri="{BB962C8B-B14F-4D97-AF65-F5344CB8AC3E}">
        <p14:creationId xmlns:p14="http://schemas.microsoft.com/office/powerpoint/2010/main" val="411274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10</a:t>
            </a:fld>
            <a:endParaRPr lang="en-US"/>
          </a:p>
        </p:txBody>
      </p:sp>
    </p:spTree>
    <p:extLst>
      <p:ext uri="{BB962C8B-B14F-4D97-AF65-F5344CB8AC3E}">
        <p14:creationId xmlns:p14="http://schemas.microsoft.com/office/powerpoint/2010/main" val="400425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11</a:t>
            </a:fld>
            <a:endParaRPr lang="en-US"/>
          </a:p>
        </p:txBody>
      </p:sp>
    </p:spTree>
    <p:extLst>
      <p:ext uri="{BB962C8B-B14F-4D97-AF65-F5344CB8AC3E}">
        <p14:creationId xmlns:p14="http://schemas.microsoft.com/office/powerpoint/2010/main" val="264822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12</a:t>
            </a:fld>
            <a:endParaRPr lang="en-US"/>
          </a:p>
        </p:txBody>
      </p:sp>
    </p:spTree>
    <p:extLst>
      <p:ext uri="{BB962C8B-B14F-4D97-AF65-F5344CB8AC3E}">
        <p14:creationId xmlns:p14="http://schemas.microsoft.com/office/powerpoint/2010/main" val="13938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4F531-B937-C442-A30F-1A7228F890B8}" type="slidenum">
              <a:rPr lang="en-US" smtClean="0"/>
              <a:t>17</a:t>
            </a:fld>
            <a:endParaRPr lang="en-US"/>
          </a:p>
        </p:txBody>
      </p:sp>
    </p:spTree>
    <p:extLst>
      <p:ext uri="{BB962C8B-B14F-4D97-AF65-F5344CB8AC3E}">
        <p14:creationId xmlns:p14="http://schemas.microsoft.com/office/powerpoint/2010/main" val="1970144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F4F531-B937-C442-A30F-1A7228F890B8}" type="slidenum">
              <a:rPr lang="en-US" smtClean="0"/>
              <a:t>18</a:t>
            </a:fld>
            <a:endParaRPr lang="en-US"/>
          </a:p>
        </p:txBody>
      </p:sp>
    </p:spTree>
    <p:extLst>
      <p:ext uri="{BB962C8B-B14F-4D97-AF65-F5344CB8AC3E}">
        <p14:creationId xmlns:p14="http://schemas.microsoft.com/office/powerpoint/2010/main" val="2056871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1F4F531-B937-C442-A30F-1A7228F890B8}" type="slidenum">
              <a:rPr lang="en-US" smtClean="0"/>
              <a:t>40</a:t>
            </a:fld>
            <a:endParaRPr lang="en-US"/>
          </a:p>
        </p:txBody>
      </p:sp>
    </p:spTree>
    <p:extLst>
      <p:ext uri="{BB962C8B-B14F-4D97-AF65-F5344CB8AC3E}">
        <p14:creationId xmlns:p14="http://schemas.microsoft.com/office/powerpoint/2010/main" val="352664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8386-E839-774E-8795-9599887F29E0}"/>
              </a:ext>
            </a:extLst>
          </p:cNvPr>
          <p:cNvSpPr>
            <a:spLocks noGrp="1"/>
          </p:cNvSpPr>
          <p:nvPr>
            <p:ph type="ctrTitle" hasCustomPrompt="1"/>
          </p:nvPr>
        </p:nvSpPr>
        <p:spPr>
          <a:xfrm>
            <a:off x="429490" y="4722608"/>
            <a:ext cx="11438313" cy="433585"/>
          </a:xfrm>
          <a:prstGeom prst="rect">
            <a:avLst/>
          </a:prstGeom>
        </p:spPr>
        <p:txBody>
          <a:bodyPr anchor="b">
            <a:normAutofit/>
          </a:bodyPr>
          <a:lstStyle>
            <a:lvl1pPr algn="l">
              <a:defRPr sz="2000" b="0" i="0">
                <a:solidFill>
                  <a:srgbClr val="C00000"/>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9A95E5-1C66-0140-ACC4-4AA358A478D7}"/>
              </a:ext>
            </a:extLst>
          </p:cNvPr>
          <p:cNvSpPr>
            <a:spLocks noGrp="1"/>
          </p:cNvSpPr>
          <p:nvPr>
            <p:ph type="subTitle" idx="1"/>
          </p:nvPr>
        </p:nvSpPr>
        <p:spPr>
          <a:xfrm>
            <a:off x="429490" y="5329592"/>
            <a:ext cx="9144000" cy="365125"/>
          </a:xfrm>
          <a:prstGeom prst="rect">
            <a:avLst/>
          </a:prstGeom>
        </p:spPr>
        <p:txBody>
          <a:bodyPr/>
          <a:lstStyle>
            <a:lvl1pPr marL="0" indent="0" algn="l">
              <a:buNone/>
              <a:defRPr sz="1800" b="0" i="0">
                <a:solidFill>
                  <a:srgbClr val="3DC1F2"/>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B43E07C4-3087-224F-A322-F1D3640AA1E4}"/>
              </a:ext>
            </a:extLst>
          </p:cNvPr>
          <p:cNvSpPr>
            <a:spLocks noGrp="1"/>
          </p:cNvSpPr>
          <p:nvPr>
            <p:ph type="sldNum" sz="quarter" idx="12"/>
          </p:nvPr>
        </p:nvSpPr>
        <p:spPr>
          <a:xfrm>
            <a:off x="9284368" y="6356349"/>
            <a:ext cx="2743200" cy="365125"/>
          </a:xfrm>
          <a:prstGeom prst="rect">
            <a:avLst/>
          </a:prstGeom>
        </p:spPr>
        <p:txBody>
          <a:bodyPr/>
          <a:lstStyle>
            <a:lvl1pPr algn="r">
              <a:defRPr b="0" i="0">
                <a:solidFill>
                  <a:srgbClr val="524F4F"/>
                </a:solidFill>
                <a:latin typeface="Verdana" panose="020B0604030504040204" pitchFamily="34" charset="0"/>
                <a:ea typeface="Verdana" panose="020B0604030504040204" pitchFamily="34" charset="0"/>
                <a:cs typeface="Tahoma" panose="020B0604030504040204" pitchFamily="34" charset="0"/>
              </a:defRPr>
            </a:lvl1pPr>
          </a:lstStyle>
          <a:p>
            <a:fld id="{6B3F9B04-52E9-D64B-8808-0308FE78F2E0}" type="slidenum">
              <a:rPr lang="en-US" smtClean="0"/>
              <a:pPr/>
              <a:t>‹#›</a:t>
            </a:fld>
            <a:endParaRPr lang="en-US"/>
          </a:p>
        </p:txBody>
      </p:sp>
      <p:pic>
        <p:nvPicPr>
          <p:cNvPr id="18" name="Picture 17">
            <a:extLst>
              <a:ext uri="{FF2B5EF4-FFF2-40B4-BE49-F238E27FC236}">
                <a16:creationId xmlns:a16="http://schemas.microsoft.com/office/drawing/2014/main" id="{4C7C9E3D-1CFE-45B8-8B18-9980AF0F5C7D}"/>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15740" y="809454"/>
            <a:ext cx="4160520" cy="590550"/>
          </a:xfrm>
          <a:prstGeom prst="rect">
            <a:avLst/>
          </a:prstGeom>
          <a:noFill/>
          <a:ln>
            <a:noFill/>
          </a:ln>
        </p:spPr>
      </p:pic>
      <p:sp>
        <p:nvSpPr>
          <p:cNvPr id="20" name="TextBox 19">
            <a:extLst>
              <a:ext uri="{FF2B5EF4-FFF2-40B4-BE49-F238E27FC236}">
                <a16:creationId xmlns:a16="http://schemas.microsoft.com/office/drawing/2014/main" id="{44688BAE-D9CB-4172-ADF5-332004213630}"/>
              </a:ext>
            </a:extLst>
          </p:cNvPr>
          <p:cNvSpPr txBox="1"/>
          <p:nvPr userDrawn="1"/>
        </p:nvSpPr>
        <p:spPr>
          <a:xfrm>
            <a:off x="1509852" y="3449439"/>
            <a:ext cx="9172296" cy="830997"/>
          </a:xfrm>
          <a:prstGeom prst="rect">
            <a:avLst/>
          </a:prstGeom>
          <a:noFill/>
        </p:spPr>
        <p:txBody>
          <a:bodyPr wrap="square" rtlCol="0">
            <a:spAutoFit/>
          </a:bodyPr>
          <a:lstStyle/>
          <a:p>
            <a:pPr algn="ctr"/>
            <a:r>
              <a:rPr lang="en-GB" sz="2400" b="0" i="0" u="none" strike="noStrike" baseline="0">
                <a:solidFill>
                  <a:srgbClr val="524F4F"/>
                </a:solidFill>
                <a:latin typeface="MyriadPro-Regular"/>
              </a:rPr>
              <a:t>Accelerating and upscaling transformational adaptation in Europe: demonstration of water-related innovation packages</a:t>
            </a:r>
            <a:endParaRPr lang="en-GB" sz="3200">
              <a:solidFill>
                <a:srgbClr val="524F4F"/>
              </a:solidFill>
            </a:endParaRPr>
          </a:p>
        </p:txBody>
      </p:sp>
      <p:grpSp>
        <p:nvGrpSpPr>
          <p:cNvPr id="25" name="Group 24">
            <a:extLst>
              <a:ext uri="{FF2B5EF4-FFF2-40B4-BE49-F238E27FC236}">
                <a16:creationId xmlns:a16="http://schemas.microsoft.com/office/drawing/2014/main" id="{86E94FEB-0BAE-417F-BBEE-A5F950DB2039}"/>
              </a:ext>
            </a:extLst>
          </p:cNvPr>
          <p:cNvGrpSpPr/>
          <p:nvPr userDrawn="1"/>
        </p:nvGrpSpPr>
        <p:grpSpPr>
          <a:xfrm>
            <a:off x="1965126" y="6093788"/>
            <a:ext cx="8261748" cy="624840"/>
            <a:chOff x="429490" y="6217613"/>
            <a:chExt cx="8261748" cy="624840"/>
          </a:xfrm>
        </p:grpSpPr>
        <p:sp>
          <p:nvSpPr>
            <p:cNvPr id="26" name="Text Box 45">
              <a:extLst>
                <a:ext uri="{FF2B5EF4-FFF2-40B4-BE49-F238E27FC236}">
                  <a16:creationId xmlns:a16="http://schemas.microsoft.com/office/drawing/2014/main" id="{A94E8A7D-0849-49C3-8F08-0AC3FE46BB6F}"/>
                </a:ext>
              </a:extLst>
            </p:cNvPr>
            <p:cNvSpPr txBox="1"/>
            <p:nvPr userDrawn="1"/>
          </p:nvSpPr>
          <p:spPr>
            <a:xfrm>
              <a:off x="762049" y="6217613"/>
              <a:ext cx="7929189" cy="6248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0" tIns="91440" rIns="457200" bIns="91440" numCol="1" spcCol="0" rtlCol="0" fromWordArt="0" anchor="ctr" anchorCtr="0" forceAA="0" compatLnSpc="1">
              <a:prstTxWarp prst="textNoShape">
                <a:avLst/>
              </a:prstTxWarp>
              <a:noAutofit/>
            </a:bodyPr>
            <a:lstStyle/>
            <a:p>
              <a:pPr algn="ctr">
                <a:spcAft>
                  <a:spcPts val="600"/>
                </a:spcAft>
              </a:pPr>
              <a:endParaRPr lang="en-GB" sz="1200">
                <a:solidFill>
                  <a:schemeClr val="tx1">
                    <a:lumMod val="75000"/>
                    <a:lumOff val="25000"/>
                  </a:schemeClr>
                </a:solidFill>
                <a:effectLst/>
                <a:ea typeface="Times New Roman" panose="02020603050405020304" pitchFamily="18" charset="0"/>
                <a:cs typeface="Times New Roman" panose="02020603050405020304" pitchFamily="18" charset="0"/>
              </a:endParaRPr>
            </a:p>
            <a:p>
              <a:pPr algn="just">
                <a:spcAft>
                  <a:spcPts val="600"/>
                </a:spcAft>
              </a:pPr>
              <a:r>
                <a:rPr lang="en-GB" sz="1200">
                  <a:solidFill>
                    <a:schemeClr val="tx1">
                      <a:lumMod val="75000"/>
                      <a:lumOff val="25000"/>
                    </a:schemeClr>
                  </a:solidFill>
                  <a:effectLst/>
                  <a:ea typeface="Times New Roman" panose="02020603050405020304" pitchFamily="18" charset="0"/>
                  <a:cs typeface="Times New Roman" panose="02020603050405020304" pitchFamily="18" charset="0"/>
                </a:rPr>
                <a:t>This project has received funding from the European Union’s Horizon H2020 innovation action programme under grant agreement 101036683.</a:t>
              </a:r>
              <a:endParaRPr lang="en-GB" sz="1200">
                <a:solidFill>
                  <a:schemeClr val="tx1">
                    <a:lumMod val="75000"/>
                    <a:lumOff val="25000"/>
                  </a:schemeClr>
                </a:solidFill>
                <a:effectLst/>
                <a:ea typeface="Calibri" panose="020F0502020204030204" pitchFamily="34" charset="0"/>
                <a:cs typeface="Times New Roman" panose="02020603050405020304" pitchFamily="18" charset="0"/>
              </a:endParaRPr>
            </a:p>
            <a:p>
              <a:pPr algn="just">
                <a:spcAft>
                  <a:spcPts val="600"/>
                </a:spcAft>
              </a:pPr>
              <a:r>
                <a:rPr lang="en-US" sz="1200">
                  <a:solidFill>
                    <a:srgbClr val="FFFFFF"/>
                  </a:solidFill>
                  <a:effectLst/>
                  <a:ea typeface="Calibri" panose="020F0502020204030204" pitchFamily="34" charset="0"/>
                  <a:cs typeface="Times New Roman" panose="02020603050405020304" pitchFamily="18" charset="0"/>
                </a:rPr>
                <a:t> </a:t>
              </a:r>
              <a:endParaRPr lang="en-GB" sz="1200">
                <a:effectLst/>
                <a:ea typeface="Calibri" panose="020F0502020204030204" pitchFamily="34" charset="0"/>
                <a:cs typeface="Times New Roman" panose="02020603050405020304" pitchFamily="18" charset="0"/>
              </a:endParaRPr>
            </a:p>
          </p:txBody>
        </p:sp>
        <p:pic>
          <p:nvPicPr>
            <p:cNvPr id="27" name="Image 16">
              <a:extLst>
                <a:ext uri="{FF2B5EF4-FFF2-40B4-BE49-F238E27FC236}">
                  <a16:creationId xmlns:a16="http://schemas.microsoft.com/office/drawing/2014/main" id="{70D2041A-BA75-48CA-AC92-57F49D181831}"/>
                </a:ext>
              </a:extLst>
            </p:cNvPr>
            <p:cNvPicPr>
              <a:picLocks noChangeAspect="1"/>
            </p:cNvPicPr>
            <p:nvPr userDrawn="1"/>
          </p:nvPicPr>
          <p:blipFill>
            <a:blip r:embed="rId3"/>
            <a:stretch>
              <a:fillRect/>
            </a:stretch>
          </p:blipFill>
          <p:spPr>
            <a:xfrm>
              <a:off x="429490" y="6295182"/>
              <a:ext cx="676514" cy="469701"/>
            </a:xfrm>
            <a:prstGeom prst="rect">
              <a:avLst/>
            </a:prstGeom>
          </p:spPr>
        </p:pic>
      </p:grpSp>
      <p:pic>
        <p:nvPicPr>
          <p:cNvPr id="12" name="Picture 11" descr="Logo, company name&#10;&#10;Description automatically generated">
            <a:extLst>
              <a:ext uri="{FF2B5EF4-FFF2-40B4-BE49-F238E27FC236}">
                <a16:creationId xmlns:a16="http://schemas.microsoft.com/office/drawing/2014/main" id="{113A8B32-BAEE-4689-B4F4-8CD9BB0EA12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4945741" y="2004991"/>
            <a:ext cx="2300518" cy="1318708"/>
          </a:xfrm>
          <a:prstGeom prst="rect">
            <a:avLst/>
          </a:prstGeom>
        </p:spPr>
      </p:pic>
      <p:pic>
        <p:nvPicPr>
          <p:cNvPr id="5" name="Graphic 4">
            <a:extLst>
              <a:ext uri="{FF2B5EF4-FFF2-40B4-BE49-F238E27FC236}">
                <a16:creationId xmlns:a16="http://schemas.microsoft.com/office/drawing/2014/main" id="{A98071E0-7398-486E-B41F-DEB269C68DE5}"/>
              </a:ext>
            </a:extLst>
          </p:cNvPr>
          <p:cNvPicPr>
            <a:picLocks noChangeAspect="1"/>
          </p:cNvPicPr>
          <p:nvPr userDrawn="1"/>
        </p:nvPicPr>
        <p:blipFill rotWithShape="1">
          <a:blip r:embed="rId5">
            <a:alphaModFix amt="50000"/>
            <a:extLst>
              <a:ext uri="{96DAC541-7B7A-43D3-8B79-37D633B846F1}">
                <asvg:svgBlip xmlns:asvg="http://schemas.microsoft.com/office/drawing/2016/SVG/main" r:embed="rId6"/>
              </a:ext>
            </a:extLst>
          </a:blip>
          <a:srcRect t="50000"/>
          <a:stretch/>
        </p:blipFill>
        <p:spPr>
          <a:xfrm>
            <a:off x="0" y="0"/>
            <a:ext cx="12192000" cy="2032000"/>
          </a:xfrm>
          <a:prstGeom prst="rect">
            <a:avLst/>
          </a:prstGeom>
        </p:spPr>
      </p:pic>
    </p:spTree>
    <p:extLst>
      <p:ext uri="{BB962C8B-B14F-4D97-AF65-F5344CB8AC3E}">
        <p14:creationId xmlns:p14="http://schemas.microsoft.com/office/powerpoint/2010/main" val="69244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tyle 1 - 1 column">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F663AC4-6086-4E0C-B2DB-B8E4F384802C}"/>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3" name="Content Placeholder 2">
            <a:extLst>
              <a:ext uri="{FF2B5EF4-FFF2-40B4-BE49-F238E27FC236}">
                <a16:creationId xmlns:a16="http://schemas.microsoft.com/office/drawing/2014/main" id="{480A60EE-DF4D-A440-AE44-3AB1CECCB364}"/>
              </a:ext>
            </a:extLst>
          </p:cNvPr>
          <p:cNvSpPr>
            <a:spLocks noGrp="1"/>
          </p:cNvSpPr>
          <p:nvPr>
            <p:ph idx="1"/>
          </p:nvPr>
        </p:nvSpPr>
        <p:spPr>
          <a:xfrm>
            <a:off x="376843" y="1379151"/>
            <a:ext cx="11507391" cy="4689056"/>
          </a:xfrm>
          <a:prstGeom prst="rect">
            <a:avLst/>
          </a:prstGeom>
        </p:spPr>
        <p:txBody>
          <a:bodyPr>
            <a:normAutofit/>
          </a:bodyPr>
          <a:lstStyle>
            <a:lvl1pPr>
              <a:lnSpc>
                <a:spcPct val="100000"/>
              </a:lnSpc>
              <a:defRPr sz="2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24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20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977580" y="182374"/>
            <a:ext cx="9785332" cy="428666"/>
          </a:xfrm>
          <a:prstGeom prst="rect">
            <a:avLst/>
          </a:prstGeom>
          <a:solidFill>
            <a:schemeClr val="bg1"/>
          </a:solidFill>
        </p:spPr>
        <p:txBody>
          <a:bodyPr anchor="b">
            <a:normAutofit/>
          </a:bodyPr>
          <a:lstStyle>
            <a:lvl1pPr algn="l">
              <a:defRPr sz="24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sp>
        <p:nvSpPr>
          <p:cNvPr id="7"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995076" y="649988"/>
            <a:ext cx="9803348" cy="399541"/>
          </a:xfrm>
          <a:prstGeom prst="rect">
            <a:avLst/>
          </a:prstGeom>
        </p:spPr>
        <p:txBody>
          <a:bodyPr/>
          <a:lstStyle>
            <a:lvl1pPr marL="0" indent="0">
              <a:buNone/>
              <a:defRPr sz="18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t>General Assembly </a:t>
            </a:r>
            <a:r>
              <a:rPr lang="en-US" dirty="0" err="1"/>
              <a:t>TransformAr</a:t>
            </a:r>
            <a:r>
              <a:rPr lang="en-US" dirty="0"/>
              <a:t> D2.2</a:t>
            </a:r>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503276" y="187019"/>
            <a:ext cx="1299901" cy="745132"/>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417250" y="1008935"/>
            <a:ext cx="11381173" cy="56377"/>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535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yle 1 - 2 columns">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8D23AD60-19C3-4F78-AA1B-DF5651F590F5}"/>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977580" y="233097"/>
            <a:ext cx="9785332" cy="428666"/>
          </a:xfrm>
          <a:prstGeom prst="rect">
            <a:avLst/>
          </a:prstGeom>
          <a:solidFill>
            <a:schemeClr val="bg1"/>
          </a:solidFill>
        </p:spPr>
        <p:txBody>
          <a:bodyPr anchor="b">
            <a:normAutofit/>
          </a:bodyPr>
          <a:lstStyle>
            <a:lvl1pPr algn="l">
              <a:defRPr sz="20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503276" y="213652"/>
            <a:ext cx="1299901" cy="745132"/>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417250" y="1035568"/>
            <a:ext cx="11381173" cy="56377"/>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Content Placeholder 2">
            <a:extLst>
              <a:ext uri="{FF2B5EF4-FFF2-40B4-BE49-F238E27FC236}">
                <a16:creationId xmlns:a16="http://schemas.microsoft.com/office/drawing/2014/main" id="{6C5B6CB3-AD5B-4718-B405-F9C15C64101E}"/>
              </a:ext>
            </a:extLst>
          </p:cNvPr>
          <p:cNvSpPr>
            <a:spLocks noGrp="1"/>
          </p:cNvSpPr>
          <p:nvPr>
            <p:ph idx="1"/>
          </p:nvPr>
        </p:nvSpPr>
        <p:spPr>
          <a:xfrm>
            <a:off x="378660" y="1830391"/>
            <a:ext cx="5554054" cy="4455000"/>
          </a:xfrm>
          <a:prstGeom prst="rect">
            <a:avLst/>
          </a:prstGeom>
        </p:spPr>
        <p:txBody>
          <a:bodyPr>
            <a:normAutofit/>
          </a:bodyPr>
          <a:lstStyle>
            <a:lvl1pPr>
              <a:lnSpc>
                <a:spcPct val="100000"/>
              </a:lnSpc>
              <a:defRPr sz="2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24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20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F0E963C9-62DF-48FA-A070-9BE3AF078E58}"/>
              </a:ext>
            </a:extLst>
          </p:cNvPr>
          <p:cNvSpPr>
            <a:spLocks noGrp="1"/>
          </p:cNvSpPr>
          <p:nvPr>
            <p:ph idx="15"/>
          </p:nvPr>
        </p:nvSpPr>
        <p:spPr>
          <a:xfrm>
            <a:off x="6289602" y="1830391"/>
            <a:ext cx="5629105" cy="4455000"/>
          </a:xfrm>
          <a:prstGeom prst="rect">
            <a:avLst/>
          </a:prstGeom>
        </p:spPr>
        <p:txBody>
          <a:bodyPr>
            <a:normAutofit/>
          </a:bodyPr>
          <a:lstStyle>
            <a:lvl1pPr>
              <a:lnSpc>
                <a:spcPct val="100000"/>
              </a:lnSpc>
              <a:defRPr sz="2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a:lnSpc>
                <a:spcPct val="100000"/>
              </a:lnSpc>
              <a:defRPr sz="24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a:lnSpc>
                <a:spcPct val="100000"/>
              </a:lnSpc>
              <a:defRPr sz="20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a:lnSpc>
                <a:spcPct val="100000"/>
              </a:lnSpc>
              <a:defRPr sz="18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73B92BE6-DD7B-4180-8783-A762F089969D}"/>
              </a:ext>
            </a:extLst>
          </p:cNvPr>
          <p:cNvSpPr>
            <a:spLocks noGrp="1"/>
          </p:cNvSpPr>
          <p:nvPr>
            <p:ph type="body" sz="quarter" idx="16" hasCustomPrompt="1"/>
          </p:nvPr>
        </p:nvSpPr>
        <p:spPr>
          <a:xfrm>
            <a:off x="376842" y="1261397"/>
            <a:ext cx="5588529" cy="399541"/>
          </a:xfrm>
          <a:prstGeom prst="rect">
            <a:avLst/>
          </a:prstGeom>
        </p:spPr>
        <p:txBody>
          <a:bodyPr/>
          <a:lstStyle>
            <a:lvl1pPr marL="0" indent="0">
              <a:buNone/>
              <a:defRPr sz="20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sp>
        <p:nvSpPr>
          <p:cNvPr id="25" name="Text Placeholder 6">
            <a:extLst>
              <a:ext uri="{FF2B5EF4-FFF2-40B4-BE49-F238E27FC236}">
                <a16:creationId xmlns:a16="http://schemas.microsoft.com/office/drawing/2014/main" id="{FC2A7C32-A34B-497F-83DC-DAE00BE37DFF}"/>
              </a:ext>
            </a:extLst>
          </p:cNvPr>
          <p:cNvSpPr>
            <a:spLocks noGrp="1"/>
          </p:cNvSpPr>
          <p:nvPr>
            <p:ph type="body" sz="quarter" idx="14" hasCustomPrompt="1"/>
          </p:nvPr>
        </p:nvSpPr>
        <p:spPr>
          <a:xfrm>
            <a:off x="6298670" y="1261397"/>
            <a:ext cx="5588529" cy="399541"/>
          </a:xfrm>
          <a:prstGeom prst="rect">
            <a:avLst/>
          </a:prstGeom>
        </p:spPr>
        <p:txBody>
          <a:bodyPr/>
          <a:lstStyle>
            <a:lvl1pPr marL="0" indent="0">
              <a:buNone/>
              <a:defRPr sz="20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Click to edit Master subtitle style</a:t>
            </a:r>
          </a:p>
        </p:txBody>
      </p:sp>
      <p:sp>
        <p:nvSpPr>
          <p:cNvPr id="20"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995076" y="666316"/>
            <a:ext cx="9803348" cy="399541"/>
          </a:xfrm>
          <a:prstGeom prst="rect">
            <a:avLst/>
          </a:prstGeom>
        </p:spPr>
        <p:txBody>
          <a:bodyPr/>
          <a:lstStyle>
            <a:lvl1pPr marL="0" indent="0">
              <a:buNone/>
              <a:defRPr sz="18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Workshop II: </a:t>
            </a:r>
            <a:r>
              <a:rPr lang="en-US" err="1"/>
              <a:t>Oristano</a:t>
            </a:r>
            <a:r>
              <a:rPr lang="en-US"/>
              <a:t> – Climate vulnerability, Impacts and Projections</a:t>
            </a:r>
          </a:p>
        </p:txBody>
      </p:sp>
    </p:spTree>
    <p:extLst>
      <p:ext uri="{BB962C8B-B14F-4D97-AF65-F5344CB8AC3E}">
        <p14:creationId xmlns:p14="http://schemas.microsoft.com/office/powerpoint/2010/main" val="251717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yle 1 - title only">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B17B8B74-F6B9-4410-87F2-FEFCBD2685A7}"/>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11" name="Title 1">
            <a:extLst>
              <a:ext uri="{FF2B5EF4-FFF2-40B4-BE49-F238E27FC236}">
                <a16:creationId xmlns:a16="http://schemas.microsoft.com/office/drawing/2014/main" id="{10410373-9BD8-DD42-83F6-4531850B9152}"/>
              </a:ext>
            </a:extLst>
          </p:cNvPr>
          <p:cNvSpPr>
            <a:spLocks noGrp="1"/>
          </p:cNvSpPr>
          <p:nvPr>
            <p:ph type="ctrTitle" hasCustomPrompt="1"/>
          </p:nvPr>
        </p:nvSpPr>
        <p:spPr>
          <a:xfrm>
            <a:off x="1977580" y="216761"/>
            <a:ext cx="9785332" cy="428666"/>
          </a:xfrm>
          <a:prstGeom prst="rect">
            <a:avLst/>
          </a:prstGeom>
          <a:solidFill>
            <a:schemeClr val="bg1"/>
          </a:solidFill>
        </p:spPr>
        <p:txBody>
          <a:bodyPr anchor="b">
            <a:normAutofit/>
          </a:bodyPr>
          <a:lstStyle>
            <a:lvl1pPr algn="l">
              <a:defRPr sz="20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pic>
        <p:nvPicPr>
          <p:cNvPr id="9" name="Picture 8" descr="Logo, company name&#10;&#10;Description automatically generated">
            <a:extLst>
              <a:ext uri="{FF2B5EF4-FFF2-40B4-BE49-F238E27FC236}">
                <a16:creationId xmlns:a16="http://schemas.microsoft.com/office/drawing/2014/main" id="{F4789087-0D66-4D80-B2B8-F2F567375E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457" t="32444" r="30986" b="37111"/>
          <a:stretch/>
        </p:blipFill>
        <p:spPr>
          <a:xfrm>
            <a:off x="503276" y="213652"/>
            <a:ext cx="1299901" cy="745132"/>
          </a:xfrm>
          <a:prstGeom prst="rect">
            <a:avLst/>
          </a:prstGeom>
        </p:spPr>
      </p:pic>
      <p:grpSp>
        <p:nvGrpSpPr>
          <p:cNvPr id="10" name="Group 9">
            <a:extLst>
              <a:ext uri="{FF2B5EF4-FFF2-40B4-BE49-F238E27FC236}">
                <a16:creationId xmlns:a16="http://schemas.microsoft.com/office/drawing/2014/main" id="{6D89B5A4-E817-40BA-903E-0D498949773E}"/>
              </a:ext>
            </a:extLst>
          </p:cNvPr>
          <p:cNvGrpSpPr/>
          <p:nvPr userDrawn="1"/>
        </p:nvGrpSpPr>
        <p:grpSpPr>
          <a:xfrm flipV="1">
            <a:off x="417250" y="1035568"/>
            <a:ext cx="11381173" cy="56377"/>
            <a:chOff x="2396971" y="1331650"/>
            <a:chExt cx="7856737" cy="85670"/>
          </a:xfrm>
        </p:grpSpPr>
        <p:sp>
          <p:nvSpPr>
            <p:cNvPr id="13" name="Rectangle 12">
              <a:extLst>
                <a:ext uri="{FF2B5EF4-FFF2-40B4-BE49-F238E27FC236}">
                  <a16:creationId xmlns:a16="http://schemas.microsoft.com/office/drawing/2014/main" id="{A6F4F81B-06AC-44B9-BEF4-8D48286513E6}"/>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D68AEE7-BE09-4B06-BAC9-BEC1548FD5BD}"/>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F2ACA25-3493-4C78-BEFC-64101E91BFD9}"/>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5AF0746-2FF3-4518-A5E9-840E1691F5BF}"/>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3C8CA45-BFFD-4289-8D70-CE0FD7117279}"/>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8612B2A-4A6D-4CF0-A9EA-34093EA14EAB}"/>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E3E56C-831B-4843-B1BC-D5EA7EE8177D}"/>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 Placeholder 6">
            <a:extLst>
              <a:ext uri="{FF2B5EF4-FFF2-40B4-BE49-F238E27FC236}">
                <a16:creationId xmlns:a16="http://schemas.microsoft.com/office/drawing/2014/main" id="{A03842E7-49D3-4D34-A791-100B6CEEBC22}"/>
              </a:ext>
            </a:extLst>
          </p:cNvPr>
          <p:cNvSpPr>
            <a:spLocks noGrp="1"/>
          </p:cNvSpPr>
          <p:nvPr>
            <p:ph type="body" sz="quarter" idx="13" hasCustomPrompt="1"/>
          </p:nvPr>
        </p:nvSpPr>
        <p:spPr>
          <a:xfrm>
            <a:off x="1995076" y="666316"/>
            <a:ext cx="9803348" cy="399541"/>
          </a:xfrm>
          <a:prstGeom prst="rect">
            <a:avLst/>
          </a:prstGeom>
        </p:spPr>
        <p:txBody>
          <a:bodyPr/>
          <a:lstStyle>
            <a:lvl1pPr marL="0" indent="0">
              <a:buNone/>
              <a:defRPr sz="1800">
                <a:solidFill>
                  <a:srgbClr val="3DC1F2"/>
                </a:solidFill>
              </a:defRPr>
            </a:lvl1pPr>
            <a:lvl2pPr marL="457200" indent="0">
              <a:buNone/>
              <a:defRPr/>
            </a:lvl2pPr>
            <a:lvl3pPr marL="914400" indent="0">
              <a:buNone/>
              <a:defRPr/>
            </a:lvl3pPr>
            <a:lvl4pPr marL="1371600" indent="0">
              <a:buNone/>
              <a:defRPr/>
            </a:lvl4pPr>
            <a:lvl5pPr marL="1828800" indent="0">
              <a:buNone/>
              <a:defRPr/>
            </a:lvl5pPr>
          </a:lstStyle>
          <a:p>
            <a:r>
              <a:rPr lang="en-US"/>
              <a:t>Workshop II: </a:t>
            </a:r>
            <a:r>
              <a:rPr lang="en-US" err="1"/>
              <a:t>Oristano</a:t>
            </a:r>
            <a:r>
              <a:rPr lang="en-US"/>
              <a:t> – Climate vulnerability, Impacts and Projections</a:t>
            </a:r>
          </a:p>
        </p:txBody>
      </p:sp>
    </p:spTree>
    <p:extLst>
      <p:ext uri="{BB962C8B-B14F-4D97-AF65-F5344CB8AC3E}">
        <p14:creationId xmlns:p14="http://schemas.microsoft.com/office/powerpoint/2010/main" val="315825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yle 1 - watermar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94CFDB-D5B9-4CF5-89EE-4EF45088EA96}"/>
              </a:ext>
            </a:extLst>
          </p:cNvPr>
          <p:cNvPicPr>
            <a:picLocks noChangeAspect="1"/>
          </p:cNvPicPr>
          <p:nvPr userDrawn="1"/>
        </p:nvPicPr>
        <p:blipFill rotWithShape="1">
          <a:blip r:embed="rId2">
            <a:alphaModFix amt="20000"/>
            <a:extLst>
              <a:ext uri="{96DAC541-7B7A-43D3-8B79-37D633B846F1}">
                <asvg:svgBlip xmlns:asvg="http://schemas.microsoft.com/office/drawing/2016/SVG/main" r:embed="rId3"/>
              </a:ext>
            </a:extLst>
          </a:blip>
          <a:srcRect t="-654" b="72009"/>
          <a:stretch/>
        </p:blipFill>
        <p:spPr>
          <a:xfrm>
            <a:off x="0" y="5693883"/>
            <a:ext cx="12192000" cy="1164117"/>
          </a:xfrm>
          <a:prstGeom prst="rect">
            <a:avLst/>
          </a:prstGeom>
        </p:spPr>
      </p:pic>
      <p:sp>
        <p:nvSpPr>
          <p:cNvPr id="21" name="Slide Number Placeholder 5">
            <a:extLst>
              <a:ext uri="{FF2B5EF4-FFF2-40B4-BE49-F238E27FC236}">
                <a16:creationId xmlns:a16="http://schemas.microsoft.com/office/drawing/2014/main" id="{E0A44291-1AF8-D64D-BD0E-9FB0307EF91B}"/>
              </a:ext>
            </a:extLst>
          </p:cNvPr>
          <p:cNvSpPr>
            <a:spLocks noGrp="1"/>
          </p:cNvSpPr>
          <p:nvPr>
            <p:ph type="sldNum" sz="quarter" idx="12"/>
          </p:nvPr>
        </p:nvSpPr>
        <p:spPr>
          <a:xfrm>
            <a:off x="917550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defRPr>
            </a:lvl1pPr>
          </a:lstStyle>
          <a:p>
            <a:fld id="{6B3F9B04-52E9-D64B-8808-0308FE78F2E0}" type="slidenum">
              <a:rPr lang="en-US" smtClean="0"/>
              <a:pPr/>
              <a:t>‹#›</a:t>
            </a:fld>
            <a:endParaRPr lang="en-US"/>
          </a:p>
        </p:txBody>
      </p:sp>
    </p:spTree>
    <p:extLst>
      <p:ext uri="{BB962C8B-B14F-4D97-AF65-F5344CB8AC3E}">
        <p14:creationId xmlns:p14="http://schemas.microsoft.com/office/powerpoint/2010/main" val="1223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2 - pict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207B1A-DE4D-1B4A-8F8D-DD02A0D1127E}"/>
              </a:ext>
            </a:extLst>
          </p:cNvPr>
          <p:cNvSpPr>
            <a:spLocks noGrp="1"/>
          </p:cNvSpPr>
          <p:nvPr>
            <p:ph type="body" sz="half" idx="2"/>
          </p:nvPr>
        </p:nvSpPr>
        <p:spPr>
          <a:xfrm>
            <a:off x="342305" y="3131583"/>
            <a:ext cx="3391496" cy="773328"/>
          </a:xfrm>
          <a:prstGeom prst="rect">
            <a:avLst/>
          </a:prstGeom>
        </p:spPr>
        <p:txBody>
          <a:bodyPr>
            <a:normAutofit/>
          </a:bodyPr>
          <a:lstStyle>
            <a:lvl1pPr marL="0" indent="0" algn="l">
              <a:buNone/>
              <a:defRPr sz="1800">
                <a:solidFill>
                  <a:srgbClr val="3DC1F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6D9054CC-8F1D-A642-8CB0-CE9AFC2264CA}"/>
              </a:ext>
            </a:extLst>
          </p:cNvPr>
          <p:cNvSpPr>
            <a:spLocks noGrp="1"/>
          </p:cNvSpPr>
          <p:nvPr>
            <p:ph type="ctrTitle" hasCustomPrompt="1"/>
          </p:nvPr>
        </p:nvSpPr>
        <p:spPr>
          <a:xfrm>
            <a:off x="307766" y="1720163"/>
            <a:ext cx="3426035" cy="1151725"/>
          </a:xfrm>
          <a:prstGeom prst="rect">
            <a:avLst/>
          </a:prstGeom>
          <a:noFill/>
        </p:spPr>
        <p:txBody>
          <a:bodyPr anchor="b">
            <a:noAutofit/>
          </a:bodyPr>
          <a:lstStyle>
            <a:lvl1pPr algn="l">
              <a:defRPr sz="2000" b="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476FCC4C-EDFD-F34E-B8AB-3F06220CDD1C}"/>
              </a:ext>
            </a:extLst>
          </p:cNvPr>
          <p:cNvSpPr>
            <a:spLocks noGrp="1"/>
          </p:cNvSpPr>
          <p:nvPr>
            <p:ph type="sldNum" sz="quarter" idx="12"/>
          </p:nvPr>
        </p:nvSpPr>
        <p:spPr>
          <a:xfrm>
            <a:off x="9284368" y="6356349"/>
            <a:ext cx="2743200" cy="365125"/>
          </a:xfrm>
          <a:prstGeom prst="rect">
            <a:avLst/>
          </a:prstGeom>
        </p:spPr>
        <p:txBody>
          <a:bodyPr/>
          <a:lstStyle>
            <a:lvl1pPr algn="r">
              <a:defRPr sz="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stStyle>
          <a:p>
            <a:fld id="{6B3F9B04-52E9-D64B-8808-0308FE78F2E0}" type="slidenum">
              <a:rPr lang="en-US" smtClean="0"/>
              <a:pPr/>
              <a:t>‹#›</a:t>
            </a:fld>
            <a:endParaRPr lang="en-US"/>
          </a:p>
        </p:txBody>
      </p:sp>
      <p:grpSp>
        <p:nvGrpSpPr>
          <p:cNvPr id="10" name="Group 9">
            <a:extLst>
              <a:ext uri="{FF2B5EF4-FFF2-40B4-BE49-F238E27FC236}">
                <a16:creationId xmlns:a16="http://schemas.microsoft.com/office/drawing/2014/main" id="{05E2CEE5-19D7-4432-AF10-9F407E960906}"/>
              </a:ext>
            </a:extLst>
          </p:cNvPr>
          <p:cNvGrpSpPr/>
          <p:nvPr userDrawn="1"/>
        </p:nvGrpSpPr>
        <p:grpSpPr>
          <a:xfrm rot="5400000">
            <a:off x="965513" y="3406141"/>
            <a:ext cx="6430239" cy="45719"/>
            <a:chOff x="2396971" y="1331650"/>
            <a:chExt cx="7856737" cy="85670"/>
          </a:xfrm>
        </p:grpSpPr>
        <p:sp>
          <p:nvSpPr>
            <p:cNvPr id="14" name="Rectangle 13">
              <a:extLst>
                <a:ext uri="{FF2B5EF4-FFF2-40B4-BE49-F238E27FC236}">
                  <a16:creationId xmlns:a16="http://schemas.microsoft.com/office/drawing/2014/main" id="{10D268DB-E3CD-4BEA-A95E-53FDF136973F}"/>
                </a:ext>
              </a:extLst>
            </p:cNvPr>
            <p:cNvSpPr/>
            <p:nvPr/>
          </p:nvSpPr>
          <p:spPr>
            <a:xfrm>
              <a:off x="2396971" y="1331650"/>
              <a:ext cx="1127464" cy="85670"/>
            </a:xfrm>
            <a:prstGeom prst="rect">
              <a:avLst/>
            </a:prstGeom>
            <a:solidFill>
              <a:srgbClr val="B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9AC02E7-49B8-4346-AAA0-A017BFC9A452}"/>
                </a:ext>
              </a:extLst>
            </p:cNvPr>
            <p:cNvSpPr/>
            <p:nvPr/>
          </p:nvSpPr>
          <p:spPr>
            <a:xfrm>
              <a:off x="3524435" y="1331650"/>
              <a:ext cx="1127464" cy="85670"/>
            </a:xfrm>
            <a:prstGeom prst="rect">
              <a:avLst/>
            </a:prstGeom>
            <a:solidFill>
              <a:srgbClr val="F26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BD7C922-3D40-48F5-92FA-E728A1E1B4AA}"/>
                </a:ext>
              </a:extLst>
            </p:cNvPr>
            <p:cNvSpPr/>
            <p:nvPr/>
          </p:nvSpPr>
          <p:spPr>
            <a:xfrm>
              <a:off x="4651899" y="1331650"/>
              <a:ext cx="1127464" cy="85670"/>
            </a:xfrm>
            <a:prstGeom prst="rect">
              <a:avLst/>
            </a:prstGeom>
            <a:solidFill>
              <a:srgbClr val="F7A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9FCEB67-873E-44D9-9989-2FD1E9EABD54}"/>
                </a:ext>
              </a:extLst>
            </p:cNvPr>
            <p:cNvSpPr/>
            <p:nvPr/>
          </p:nvSpPr>
          <p:spPr>
            <a:xfrm>
              <a:off x="5779363" y="1331650"/>
              <a:ext cx="1127464" cy="85670"/>
            </a:xfrm>
            <a:prstGeom prst="rect">
              <a:avLst/>
            </a:prstGeom>
            <a:solidFill>
              <a:srgbClr val="FAF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BCDE878-3A24-4B54-9876-817DF356D591}"/>
                </a:ext>
              </a:extLst>
            </p:cNvPr>
            <p:cNvSpPr/>
            <p:nvPr/>
          </p:nvSpPr>
          <p:spPr>
            <a:xfrm>
              <a:off x="6906827" y="1331650"/>
              <a:ext cx="1127464" cy="85670"/>
            </a:xfrm>
            <a:prstGeom prst="rect">
              <a:avLst/>
            </a:prstGeom>
            <a:solidFill>
              <a:srgbClr val="67C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86D3E90-D4C4-4DA7-A2F7-76D989B7C630}"/>
                </a:ext>
              </a:extLst>
            </p:cNvPr>
            <p:cNvSpPr/>
            <p:nvPr/>
          </p:nvSpPr>
          <p:spPr>
            <a:xfrm>
              <a:off x="8025413" y="1331650"/>
              <a:ext cx="1127464" cy="85670"/>
            </a:xfrm>
            <a:prstGeom prst="rect">
              <a:avLst/>
            </a:prstGeom>
            <a:solidFill>
              <a:srgbClr val="95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8764347-DDD4-43C2-9530-FD44B9084231}"/>
                </a:ext>
              </a:extLst>
            </p:cNvPr>
            <p:cNvSpPr/>
            <p:nvPr/>
          </p:nvSpPr>
          <p:spPr>
            <a:xfrm>
              <a:off x="9126244" y="1331650"/>
              <a:ext cx="1127464" cy="85670"/>
            </a:xfrm>
            <a:prstGeom prst="rect">
              <a:avLst/>
            </a:prstGeom>
            <a:solidFill>
              <a:srgbClr val="3D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descr="Logo, company name&#10;&#10;Description automatically generated">
            <a:extLst>
              <a:ext uri="{FF2B5EF4-FFF2-40B4-BE49-F238E27FC236}">
                <a16:creationId xmlns:a16="http://schemas.microsoft.com/office/drawing/2014/main" id="{6F5AECBD-7B9A-4CE1-B4ED-31E156517C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457" t="32444" r="30986" b="37111"/>
          <a:stretch/>
        </p:blipFill>
        <p:spPr>
          <a:xfrm>
            <a:off x="1428936" y="572169"/>
            <a:ext cx="1299901" cy="745132"/>
          </a:xfrm>
          <a:prstGeom prst="rect">
            <a:avLst/>
          </a:prstGeom>
        </p:spPr>
      </p:pic>
      <p:sp>
        <p:nvSpPr>
          <p:cNvPr id="22" name="Picture Placeholder 4">
            <a:extLst>
              <a:ext uri="{FF2B5EF4-FFF2-40B4-BE49-F238E27FC236}">
                <a16:creationId xmlns:a16="http://schemas.microsoft.com/office/drawing/2014/main" id="{7BA80060-7381-4725-AE56-46770660A97A}"/>
              </a:ext>
            </a:extLst>
          </p:cNvPr>
          <p:cNvSpPr>
            <a:spLocks noGrp="1"/>
          </p:cNvSpPr>
          <p:nvPr>
            <p:ph type="pic" sz="quarter" idx="13"/>
          </p:nvPr>
        </p:nvSpPr>
        <p:spPr>
          <a:xfrm>
            <a:off x="4686895" y="998572"/>
            <a:ext cx="7172325" cy="5305425"/>
          </a:xfrm>
          <a:prstGeom prst="rect">
            <a:avLst/>
          </a:prstGeom>
        </p:spPr>
        <p:txBody>
          <a:bodyPr/>
          <a:lstStyle>
            <a:lvl1pPr>
              <a:defRPr>
                <a:solidFill>
                  <a:schemeClr val="tx1">
                    <a:lumMod val="75000"/>
                    <a:lumOff val="25000"/>
                  </a:schemeClr>
                </a:solidFill>
              </a:defRPr>
            </a:lvl1pPr>
          </a:lstStyle>
          <a:p>
            <a:endParaRPr lang="en-GB"/>
          </a:p>
        </p:txBody>
      </p:sp>
      <p:pic>
        <p:nvPicPr>
          <p:cNvPr id="23" name="Graphic 22">
            <a:extLst>
              <a:ext uri="{FF2B5EF4-FFF2-40B4-BE49-F238E27FC236}">
                <a16:creationId xmlns:a16="http://schemas.microsoft.com/office/drawing/2014/main" id="{22BB4674-9DFF-4533-AD7D-3DAA8366A2B6}"/>
              </a:ext>
            </a:extLst>
          </p:cNvPr>
          <p:cNvPicPr>
            <a:picLocks noChangeAspect="1"/>
          </p:cNvPicPr>
          <p:nvPr userDrawn="1"/>
        </p:nvPicPr>
        <p:blipFill rotWithShape="1">
          <a:blip r:embed="rId3">
            <a:alphaModFix amt="15000"/>
            <a:extLst>
              <a:ext uri="{96DAC541-7B7A-43D3-8B79-37D633B846F1}">
                <asvg:svgBlip xmlns:asvg="http://schemas.microsoft.com/office/drawing/2016/SVG/main" r:embed="rId4"/>
              </a:ext>
            </a:extLst>
          </a:blip>
          <a:srcRect b="50000"/>
          <a:stretch/>
        </p:blipFill>
        <p:spPr>
          <a:xfrm rot="5400000">
            <a:off x="-2852740" y="2857500"/>
            <a:ext cx="6858000" cy="1143000"/>
          </a:xfrm>
          <a:prstGeom prst="rect">
            <a:avLst/>
          </a:prstGeom>
        </p:spPr>
      </p:pic>
    </p:spTree>
    <p:extLst>
      <p:ext uri="{BB962C8B-B14F-4D97-AF65-F5344CB8AC3E}">
        <p14:creationId xmlns:p14="http://schemas.microsoft.com/office/powerpoint/2010/main" val="206612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 Bullet Point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vl1pPr>
          </a:lstStyle>
          <a:p>
            <a:r>
              <a:rPr lang="de-DE" dirty="0"/>
              <a:t> </a:t>
            </a:r>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692274" y="6237287"/>
            <a:ext cx="9661526" cy="3256"/>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sp>
        <p:nvSpPr>
          <p:cNvPr id="8" name="Title 1"/>
          <p:cNvSpPr>
            <a:spLocks noGrp="1"/>
          </p:cNvSpPr>
          <p:nvPr>
            <p:ph type="title"/>
          </p:nvPr>
        </p:nvSpPr>
        <p:spPr>
          <a:xfrm>
            <a:off x="838200" y="365126"/>
            <a:ext cx="10515600" cy="785894"/>
          </a:xfrm>
        </p:spPr>
        <p:txBody>
          <a:bodyPr/>
          <a:lstStyle>
            <a:lvl1pPr>
              <a:defRPr b="0">
                <a:solidFill>
                  <a:srgbClr val="006E9E"/>
                </a:solidFill>
                <a:latin typeface="+mn-lt"/>
              </a:defRPr>
            </a:lvl1pPr>
          </a:lstStyle>
          <a:p>
            <a:r>
              <a:rPr lang="en-US" dirty="0"/>
              <a:t>Click to edit Master title style</a:t>
            </a:r>
            <a:endParaRPr lang="de-DE" dirty="0"/>
          </a:p>
        </p:txBody>
      </p:sp>
      <p:sp>
        <p:nvSpPr>
          <p:cNvPr id="11" name="Content Placeholder 2"/>
          <p:cNvSpPr>
            <a:spLocks noGrp="1"/>
          </p:cNvSpPr>
          <p:nvPr>
            <p:ph idx="1"/>
          </p:nvPr>
        </p:nvSpPr>
        <p:spPr>
          <a:xfrm>
            <a:off x="838200" y="1740559"/>
            <a:ext cx="10515600" cy="3858776"/>
          </a:xfrm>
        </p:spPr>
        <p:txBody>
          <a:bodyPr>
            <a:noAutofit/>
          </a:bodyPr>
          <a:lstStyle>
            <a:lvl1pPr marL="0" indent="0">
              <a:lnSpc>
                <a:spcPct val="100000"/>
              </a:lnSpc>
              <a:spcBef>
                <a:spcPts val="0"/>
              </a:spcBef>
              <a:spcAft>
                <a:spcPts val="600"/>
              </a:spcAft>
              <a:buFont typeface="Arial" panose="020B0604020202020204" pitchFamily="34" charset="0"/>
              <a:buNone/>
              <a:defRPr b="1"/>
            </a:lvl1pPr>
            <a:lvl2pPr marL="685800" indent="-228600">
              <a:lnSpc>
                <a:spcPct val="100000"/>
              </a:lnSpc>
              <a:spcBef>
                <a:spcPts val="0"/>
              </a:spcBef>
              <a:spcAft>
                <a:spcPts val="300"/>
              </a:spcAft>
              <a:buFont typeface="Arial" panose="020B0604020202020204" pitchFamily="34" charset="0"/>
              <a:buChar char="•"/>
              <a:defRPr/>
            </a:lvl2pPr>
            <a:lvl3pPr marL="1143000" indent="-228600">
              <a:spcBef>
                <a:spcPts val="0"/>
              </a:spcBef>
              <a:spcAft>
                <a:spcPts val="600"/>
              </a:spcAft>
              <a:buFont typeface="Arial" panose="020B0604020202020204" pitchFamily="34" charset="0"/>
              <a:buChar char="•"/>
              <a:defRPr/>
            </a:lvl3pPr>
            <a:lvl4pPr marL="1600200" indent="-228600">
              <a:spcBef>
                <a:spcPts val="0"/>
              </a:spcBef>
              <a:spcAft>
                <a:spcPts val="600"/>
              </a:spcAft>
              <a:buFont typeface="Arial" panose="020B0604020202020204" pitchFamily="34" charset="0"/>
              <a:buChar char="•"/>
              <a:defRPr/>
            </a:lvl4pPr>
            <a:lvl5pPr marL="2057400" indent="-228600">
              <a:spcBef>
                <a:spcPts val="0"/>
              </a:spcBef>
              <a:spcAft>
                <a:spcPts val="600"/>
              </a:spcAft>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Title 1"/>
          <p:cNvSpPr txBox="1">
            <a:spLocks/>
          </p:cNvSpPr>
          <p:nvPr userDrawn="1"/>
        </p:nvSpPr>
        <p:spPr>
          <a:xfrm>
            <a:off x="878964" y="1070447"/>
            <a:ext cx="10515600" cy="889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006E9E"/>
                </a:solidFill>
                <a:latin typeface="+mn-lt"/>
                <a:ea typeface="+mj-ea"/>
                <a:cs typeface="+mj-cs"/>
              </a:defRPr>
            </a:lvl1pPr>
          </a:lstStyle>
          <a:p>
            <a:r>
              <a:rPr lang="de-DE" sz="2000" dirty="0"/>
              <a:t> </a:t>
            </a:r>
          </a:p>
        </p:txBody>
      </p:sp>
      <p:sp>
        <p:nvSpPr>
          <p:cNvPr id="13" name="Content Placeholder 6"/>
          <p:cNvSpPr>
            <a:spLocks noGrp="1"/>
          </p:cNvSpPr>
          <p:nvPr>
            <p:ph sz="quarter" idx="13" hasCustomPrompt="1"/>
          </p:nvPr>
        </p:nvSpPr>
        <p:spPr>
          <a:xfrm>
            <a:off x="838200" y="1084523"/>
            <a:ext cx="10515600" cy="377448"/>
          </a:xfrm>
        </p:spPr>
        <p:txBody>
          <a:bodyPr>
            <a:noAutofit/>
          </a:bodyPr>
          <a:lstStyle>
            <a:lvl1pPr marL="0" indent="0">
              <a:buNone/>
              <a:defRPr sz="2000">
                <a:solidFill>
                  <a:srgbClr val="006E9E"/>
                </a:solidFill>
              </a:defRPr>
            </a:lvl1pPr>
          </a:lstStyle>
          <a:p>
            <a:pPr lvl="0"/>
            <a:r>
              <a:rPr lang="en-US" dirty="0"/>
              <a:t>Click to edit </a:t>
            </a:r>
            <a:r>
              <a:rPr lang="en-US" dirty="0" err="1"/>
              <a:t>subtitile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480339"/>
            <a:ext cx="325180" cy="459078"/>
          </a:xfrm>
          <a:prstGeom prst="rect">
            <a:avLst/>
          </a:prstGeom>
        </p:spPr>
      </p:pic>
    </p:spTree>
    <p:extLst>
      <p:ext uri="{BB962C8B-B14F-4D97-AF65-F5344CB8AC3E}">
        <p14:creationId xmlns:p14="http://schemas.microsoft.com/office/powerpoint/2010/main" val="1837515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AF44502-6AB8-433E-B9BD-95AA6BA4C6A9}"/>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004699387"/>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5" r:id="rId3"/>
    <p:sldLayoutId id="2147483666" r:id="rId4"/>
    <p:sldLayoutId id="2147483667" r:id="rId5"/>
    <p:sldLayoutId id="2147483668" r:id="rId6"/>
    <p:sldLayoutId id="214748368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hyperlink" Target="https://kfo.pik-potsdam.de/eur/index_en.html?language_id=en"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01E3-1342-44E9-976D-36CE39BBA138}"/>
              </a:ext>
            </a:extLst>
          </p:cNvPr>
          <p:cNvSpPr>
            <a:spLocks noGrp="1"/>
          </p:cNvSpPr>
          <p:nvPr>
            <p:ph type="ctrTitle"/>
          </p:nvPr>
        </p:nvSpPr>
        <p:spPr/>
        <p:txBody>
          <a:bodyPr>
            <a:normAutofit/>
          </a:bodyPr>
          <a:lstStyle/>
          <a:p>
            <a:pPr algn="ctr"/>
            <a:r>
              <a:rPr lang="en-US" sz="2400" dirty="0"/>
              <a:t>Modelling </a:t>
            </a:r>
            <a:r>
              <a:rPr lang="en-US" sz="2400" dirty="0" err="1"/>
              <a:t>customisation</a:t>
            </a:r>
            <a:r>
              <a:rPr lang="en-US" sz="2400" dirty="0"/>
              <a:t> and implementation report</a:t>
            </a:r>
            <a:endParaRPr lang="en-DE" sz="2400" dirty="0"/>
          </a:p>
        </p:txBody>
      </p:sp>
      <p:sp>
        <p:nvSpPr>
          <p:cNvPr id="3" name="Subtitle 2">
            <a:extLst>
              <a:ext uri="{FF2B5EF4-FFF2-40B4-BE49-F238E27FC236}">
                <a16:creationId xmlns:a16="http://schemas.microsoft.com/office/drawing/2014/main" id="{A53E5BBB-5208-4A09-B0FB-BC95E2B695E7}"/>
              </a:ext>
            </a:extLst>
          </p:cNvPr>
          <p:cNvSpPr>
            <a:spLocks noGrp="1"/>
          </p:cNvSpPr>
          <p:nvPr>
            <p:ph type="subTitle" idx="1"/>
          </p:nvPr>
        </p:nvSpPr>
        <p:spPr>
          <a:xfrm>
            <a:off x="1576646" y="5360853"/>
            <a:ext cx="9144000" cy="365125"/>
          </a:xfrm>
        </p:spPr>
        <p:txBody>
          <a:bodyPr/>
          <a:lstStyle/>
          <a:p>
            <a:pPr algn="ctr"/>
            <a:r>
              <a:rPr lang="en-US" dirty="0"/>
              <a:t>Fred F. Hattermann et al., Potsdam Institute for Climate Impact Research</a:t>
            </a:r>
            <a:endParaRPr lang="en-DE" dirty="0"/>
          </a:p>
        </p:txBody>
      </p:sp>
    </p:spTree>
    <p:extLst>
      <p:ext uri="{BB962C8B-B14F-4D97-AF65-F5344CB8AC3E}">
        <p14:creationId xmlns:p14="http://schemas.microsoft.com/office/powerpoint/2010/main" val="266815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dirty="0">
                <a:latin typeface="Verdana"/>
                <a:ea typeface="Verdana"/>
                <a:cs typeface="Tahoma"/>
              </a:rPr>
              <a:t>Precipitation Projections – Example of </a:t>
            </a:r>
            <a:r>
              <a:rPr lang="en-GB" dirty="0" err="1">
                <a:latin typeface="Verdana"/>
                <a:ea typeface="Verdana"/>
                <a:cs typeface="Tahoma"/>
              </a:rPr>
              <a:t>Gjovic</a:t>
            </a:r>
            <a:endParaRPr lang="en-GB" dirty="0">
              <a:latin typeface="Verdana"/>
              <a:ea typeface="Verdana"/>
              <a:cs typeface="Tahoma"/>
            </a:endParaRPr>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10</a:t>
            </a:fld>
            <a:endParaRPr lang="en-US"/>
          </a:p>
        </p:txBody>
      </p:sp>
      <p:sp>
        <p:nvSpPr>
          <p:cNvPr id="2" name="Text Placeholder 1"/>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13" name="Textfeld 15">
            <a:extLst>
              <a:ext uri="{FF2B5EF4-FFF2-40B4-BE49-F238E27FC236}">
                <a16:creationId xmlns:a16="http://schemas.microsoft.com/office/drawing/2014/main" id="{F75E200A-5D29-48B1-B0C6-C11BFC5AAED3}"/>
              </a:ext>
            </a:extLst>
          </p:cNvPr>
          <p:cNvSpPr txBox="1"/>
          <p:nvPr/>
        </p:nvSpPr>
        <p:spPr>
          <a:xfrm>
            <a:off x="496229" y="1146717"/>
            <a:ext cx="1011229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err="1">
                <a:solidFill>
                  <a:srgbClr val="524F4F"/>
                </a:solidFill>
              </a:rPr>
              <a:t>Precipitation</a:t>
            </a:r>
            <a:endParaRPr lang="de-DE" sz="2400" b="1">
              <a:solidFill>
                <a:srgbClr val="524F4F"/>
              </a:solidFill>
              <a:cs typeface="Calibri"/>
            </a:endParaRPr>
          </a:p>
        </p:txBody>
      </p:sp>
      <p:grpSp>
        <p:nvGrpSpPr>
          <p:cNvPr id="14" name="Group 13"/>
          <p:cNvGrpSpPr/>
          <p:nvPr/>
        </p:nvGrpSpPr>
        <p:grpSpPr>
          <a:xfrm>
            <a:off x="1396800" y="4219864"/>
            <a:ext cx="5269841" cy="307777"/>
            <a:chOff x="1734726" y="4092844"/>
            <a:chExt cx="5269841" cy="307777"/>
          </a:xfrm>
        </p:grpSpPr>
        <p:sp>
          <p:nvSpPr>
            <p:cNvPr id="15" name="Textfeld 11">
              <a:extLst>
                <a:ext uri="{FF2B5EF4-FFF2-40B4-BE49-F238E27FC236}">
                  <a16:creationId xmlns:a16="http://schemas.microsoft.com/office/drawing/2014/main" id="{A18F1E4F-C759-4A1B-8F02-5194FDFCB097}"/>
                </a:ext>
              </a:extLst>
            </p:cNvPr>
            <p:cNvSpPr txBox="1"/>
            <p:nvPr/>
          </p:nvSpPr>
          <p:spPr>
            <a:xfrm>
              <a:off x="5869001" y="4138235"/>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16" name="Grafik 5">
              <a:extLst>
                <a:ext uri="{FF2B5EF4-FFF2-40B4-BE49-F238E27FC236}">
                  <a16:creationId xmlns:a16="http://schemas.microsoft.com/office/drawing/2014/main" id="{9A897F5A-9900-4117-BE15-2B1F49B65A71}"/>
                </a:ext>
              </a:extLst>
            </p:cNvPr>
            <p:cNvPicPr>
              <a:picLocks noChangeAspect="1"/>
            </p:cNvPicPr>
            <p:nvPr/>
          </p:nvPicPr>
          <p:blipFill>
            <a:blip r:embed="rId3"/>
            <a:stretch>
              <a:fillRect/>
            </a:stretch>
          </p:blipFill>
          <p:spPr>
            <a:xfrm rot="5400000" flipH="1">
              <a:off x="3258685" y="3201123"/>
              <a:ext cx="186417" cy="2120446"/>
            </a:xfrm>
            <a:prstGeom prst="rect">
              <a:avLst/>
            </a:prstGeom>
          </p:spPr>
        </p:pic>
        <p:sp>
          <p:nvSpPr>
            <p:cNvPr id="17" name="Textfeld 5">
              <a:extLst>
                <a:ext uri="{FF2B5EF4-FFF2-40B4-BE49-F238E27FC236}">
                  <a16:creationId xmlns:a16="http://schemas.microsoft.com/office/drawing/2014/main" id="{9170A44A-4698-4E73-8F41-F57DF1FDD71E}"/>
                </a:ext>
              </a:extLst>
            </p:cNvPr>
            <p:cNvSpPr txBox="1"/>
            <p:nvPr/>
          </p:nvSpPr>
          <p:spPr>
            <a:xfrm>
              <a:off x="4448362" y="4092844"/>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dry</a:t>
              </a:r>
            </a:p>
          </p:txBody>
        </p:sp>
        <p:sp>
          <p:nvSpPr>
            <p:cNvPr id="18" name="Textfeld 10">
              <a:extLst>
                <a:ext uri="{FF2B5EF4-FFF2-40B4-BE49-F238E27FC236}">
                  <a16:creationId xmlns:a16="http://schemas.microsoft.com/office/drawing/2014/main" id="{0217107F-C9D0-459E-81F1-20E6812ABA74}"/>
                </a:ext>
              </a:extLst>
            </p:cNvPr>
            <p:cNvSpPr txBox="1"/>
            <p:nvPr/>
          </p:nvSpPr>
          <p:spPr>
            <a:xfrm>
              <a:off x="1734726" y="4092844"/>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wet</a:t>
              </a:r>
              <a:endParaRPr lang="de-DE" sz="1400">
                <a:cs typeface="Calibri"/>
              </a:endParaRPr>
            </a:p>
          </p:txBody>
        </p:sp>
      </p:grpSp>
      <p:grpSp>
        <p:nvGrpSpPr>
          <p:cNvPr id="26" name="Group 25">
            <a:extLst>
              <a:ext uri="{FF2B5EF4-FFF2-40B4-BE49-F238E27FC236}">
                <a16:creationId xmlns:a16="http://schemas.microsoft.com/office/drawing/2014/main" id="{D59FFCBE-5066-40C2-BD4A-A0834054A598}"/>
              </a:ext>
            </a:extLst>
          </p:cNvPr>
          <p:cNvGrpSpPr/>
          <p:nvPr/>
        </p:nvGrpSpPr>
        <p:grpSpPr>
          <a:xfrm>
            <a:off x="708326" y="1642037"/>
            <a:ext cx="6046678" cy="2468880"/>
            <a:chOff x="708326" y="1642037"/>
            <a:chExt cx="6046678" cy="2468880"/>
          </a:xfrm>
        </p:grpSpPr>
        <p:pic>
          <p:nvPicPr>
            <p:cNvPr id="7" name="Picture 6">
              <a:extLst>
                <a:ext uri="{FF2B5EF4-FFF2-40B4-BE49-F238E27FC236}">
                  <a16:creationId xmlns:a16="http://schemas.microsoft.com/office/drawing/2014/main" id="{D7538DFF-C6B4-4640-9337-2B97C5ED99DE}"/>
                </a:ext>
              </a:extLst>
            </p:cNvPr>
            <p:cNvPicPr>
              <a:picLocks noChangeAspect="1"/>
            </p:cNvPicPr>
            <p:nvPr/>
          </p:nvPicPr>
          <p:blipFill>
            <a:blip r:embed="rId4"/>
            <a:stretch>
              <a:fillRect/>
            </a:stretch>
          </p:blipFill>
          <p:spPr>
            <a:xfrm>
              <a:off x="708326" y="1642037"/>
              <a:ext cx="5222209" cy="2468880"/>
            </a:xfrm>
            <a:prstGeom prst="rect">
              <a:avLst/>
            </a:prstGeom>
          </p:spPr>
        </p:pic>
        <p:sp>
          <p:nvSpPr>
            <p:cNvPr id="19" name="TextBox 18">
              <a:extLst>
                <a:ext uri="{FF2B5EF4-FFF2-40B4-BE49-F238E27FC236}">
                  <a16:creationId xmlns:a16="http://schemas.microsoft.com/office/drawing/2014/main" id="{BA89A34E-D182-42EB-AF1D-37BF21B7F4F3}"/>
                </a:ext>
              </a:extLst>
            </p:cNvPr>
            <p:cNvSpPr txBox="1"/>
            <p:nvPr/>
          </p:nvSpPr>
          <p:spPr>
            <a:xfrm>
              <a:off x="5411518" y="2363196"/>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ED077ED-775A-4652-9AA7-B13776CDC816}"/>
                </a:ext>
              </a:extLst>
            </p:cNvPr>
            <p:cNvSpPr txBox="1"/>
            <p:nvPr/>
          </p:nvSpPr>
          <p:spPr>
            <a:xfrm>
              <a:off x="2824643" y="1780637"/>
              <a:ext cx="134348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Emission scenarios </a:t>
              </a:r>
            </a:p>
          </p:txBody>
        </p:sp>
        <p:cxnSp>
          <p:nvCxnSpPr>
            <p:cNvPr id="9" name="Straight Arrow Connector 8">
              <a:extLst>
                <a:ext uri="{FF2B5EF4-FFF2-40B4-BE49-F238E27FC236}">
                  <a16:creationId xmlns:a16="http://schemas.microsoft.com/office/drawing/2014/main" id="{75564EF7-25CD-4632-8A13-CB96791FAB70}"/>
                </a:ext>
              </a:extLst>
            </p:cNvPr>
            <p:cNvCxnSpPr>
              <a:stCxn id="20" idx="2"/>
            </p:cNvCxnSpPr>
            <p:nvPr/>
          </p:nvCxnSpPr>
          <p:spPr>
            <a:xfrm>
              <a:off x="3496386" y="2026858"/>
              <a:ext cx="517930" cy="63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9B41993-EED0-4744-9415-4EA3218B8358}"/>
                </a:ext>
              </a:extLst>
            </p:cNvPr>
            <p:cNvCxnSpPr>
              <a:cxnSpLocks/>
            </p:cNvCxnSpPr>
            <p:nvPr/>
          </p:nvCxnSpPr>
          <p:spPr>
            <a:xfrm flipH="1">
              <a:off x="3721007" y="2332721"/>
              <a:ext cx="26698" cy="360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4B3C820-81FF-4C8D-A2C9-449895B3EDCC}"/>
                </a:ext>
              </a:extLst>
            </p:cNvPr>
            <p:cNvCxnSpPr>
              <a:cxnSpLocks/>
            </p:cNvCxnSpPr>
            <p:nvPr/>
          </p:nvCxnSpPr>
          <p:spPr>
            <a:xfrm>
              <a:off x="3747705" y="2332721"/>
              <a:ext cx="420424" cy="2789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feld 9">
            <a:extLst>
              <a:ext uri="{FF2B5EF4-FFF2-40B4-BE49-F238E27FC236}">
                <a16:creationId xmlns:a16="http://schemas.microsoft.com/office/drawing/2014/main" id="{3D976F86-04A7-4530-9664-920F700979C2}"/>
              </a:ext>
            </a:extLst>
          </p:cNvPr>
          <p:cNvSpPr txBox="1"/>
          <p:nvPr/>
        </p:nvSpPr>
        <p:spPr>
          <a:xfrm>
            <a:off x="7446226" y="2659798"/>
            <a:ext cx="3904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err="1">
                <a:cs typeface="Calibri"/>
              </a:rPr>
              <a:t>Increase</a:t>
            </a:r>
            <a:r>
              <a:rPr lang="de-DE">
                <a:cs typeface="Calibri"/>
              </a:rPr>
              <a:t> in </a:t>
            </a:r>
            <a:r>
              <a:rPr lang="de-DE" err="1">
                <a:cs typeface="Calibri"/>
              </a:rPr>
              <a:t>rainfall</a:t>
            </a:r>
            <a:r>
              <a:rPr lang="de-DE">
                <a:cs typeface="Calibri"/>
              </a:rPr>
              <a:t> </a:t>
            </a:r>
            <a:r>
              <a:rPr lang="de-DE" err="1">
                <a:cs typeface="Calibri"/>
              </a:rPr>
              <a:t>projections</a:t>
            </a:r>
            <a:r>
              <a:rPr lang="de-DE">
                <a:cs typeface="Calibri"/>
              </a:rPr>
              <a:t>.</a:t>
            </a:r>
          </a:p>
        </p:txBody>
      </p:sp>
    </p:spTree>
    <p:extLst>
      <p:ext uri="{BB962C8B-B14F-4D97-AF65-F5344CB8AC3E}">
        <p14:creationId xmlns:p14="http://schemas.microsoft.com/office/powerpoint/2010/main" val="1537124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EBAB345-8FDD-4197-8EFF-D0F660788554}"/>
              </a:ext>
            </a:extLst>
          </p:cNvPr>
          <p:cNvPicPr>
            <a:picLocks noGrp="1" noChangeAspect="1"/>
          </p:cNvPicPr>
          <p:nvPr>
            <p:ph idx="1"/>
          </p:nvPr>
        </p:nvPicPr>
        <p:blipFill>
          <a:blip r:embed="rId3"/>
          <a:stretch>
            <a:fillRect/>
          </a:stretch>
        </p:blipFill>
        <p:spPr>
          <a:xfrm>
            <a:off x="974487" y="4134601"/>
            <a:ext cx="4956048" cy="2478024"/>
          </a:xfrm>
        </p:spPr>
      </p:pic>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dirty="0">
                <a:latin typeface="Verdana"/>
                <a:ea typeface="Verdana"/>
                <a:cs typeface="Tahoma"/>
              </a:rPr>
              <a:t>Precipitation Projections – Example of </a:t>
            </a:r>
            <a:r>
              <a:rPr lang="en-GB" dirty="0" err="1">
                <a:latin typeface="Verdana"/>
                <a:ea typeface="Verdana"/>
                <a:cs typeface="Tahoma"/>
              </a:rPr>
              <a:t>Gjovic</a:t>
            </a:r>
            <a:endParaRPr lang="en-GB" dirty="0">
              <a:latin typeface="Verdana"/>
              <a:ea typeface="Verdana"/>
              <a:cs typeface="Tahoma"/>
            </a:endParaRPr>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11</a:t>
            </a:fld>
            <a:endParaRPr lang="en-US"/>
          </a:p>
        </p:txBody>
      </p:sp>
      <p:sp>
        <p:nvSpPr>
          <p:cNvPr id="6" name="Text Placeholder 5"/>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14" name="Textfeld 13">
            <a:extLst>
              <a:ext uri="{FF2B5EF4-FFF2-40B4-BE49-F238E27FC236}">
                <a16:creationId xmlns:a16="http://schemas.microsoft.com/office/drawing/2014/main" id="{2EF2C7F8-7DC0-4B5D-AC65-99BD126C4D12}"/>
              </a:ext>
            </a:extLst>
          </p:cNvPr>
          <p:cNvSpPr txBox="1"/>
          <p:nvPr/>
        </p:nvSpPr>
        <p:spPr>
          <a:xfrm>
            <a:off x="5351213" y="6580945"/>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2" name="Grafik 5">
            <a:extLst>
              <a:ext uri="{FF2B5EF4-FFF2-40B4-BE49-F238E27FC236}">
                <a16:creationId xmlns:a16="http://schemas.microsoft.com/office/drawing/2014/main" id="{1E90411B-8F9B-408F-A6B9-495D91169DB0}"/>
              </a:ext>
            </a:extLst>
          </p:cNvPr>
          <p:cNvPicPr>
            <a:picLocks noChangeAspect="1"/>
          </p:cNvPicPr>
          <p:nvPr/>
        </p:nvPicPr>
        <p:blipFill>
          <a:blip r:embed="rId4"/>
          <a:stretch>
            <a:fillRect/>
          </a:stretch>
        </p:blipFill>
        <p:spPr>
          <a:xfrm rot="5400000" flipH="1">
            <a:off x="2882061" y="5654073"/>
            <a:ext cx="186417" cy="2120446"/>
          </a:xfrm>
          <a:prstGeom prst="rect">
            <a:avLst/>
          </a:prstGeom>
        </p:spPr>
      </p:pic>
      <p:sp>
        <p:nvSpPr>
          <p:cNvPr id="5" name="Textfeld 4">
            <a:extLst>
              <a:ext uri="{FF2B5EF4-FFF2-40B4-BE49-F238E27FC236}">
                <a16:creationId xmlns:a16="http://schemas.microsoft.com/office/drawing/2014/main" id="{2743116B-6AC6-492E-850F-E464AE34086B}"/>
              </a:ext>
            </a:extLst>
          </p:cNvPr>
          <p:cNvSpPr txBox="1"/>
          <p:nvPr/>
        </p:nvSpPr>
        <p:spPr>
          <a:xfrm>
            <a:off x="4102848" y="6553731"/>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dry</a:t>
            </a:r>
            <a:endParaRPr lang="de-DE" sz="1400">
              <a:cs typeface="Calibri"/>
            </a:endParaRPr>
          </a:p>
        </p:txBody>
      </p:sp>
      <p:sp>
        <p:nvSpPr>
          <p:cNvPr id="7" name="Textfeld 6">
            <a:extLst>
              <a:ext uri="{FF2B5EF4-FFF2-40B4-BE49-F238E27FC236}">
                <a16:creationId xmlns:a16="http://schemas.microsoft.com/office/drawing/2014/main" id="{2C09332A-8640-419F-B7CB-EF9302B286C0}"/>
              </a:ext>
            </a:extLst>
          </p:cNvPr>
          <p:cNvSpPr txBox="1"/>
          <p:nvPr/>
        </p:nvSpPr>
        <p:spPr>
          <a:xfrm>
            <a:off x="1336062" y="6562802"/>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wet</a:t>
            </a:r>
            <a:endParaRPr lang="de-DE" sz="1400" err="1">
              <a:cs typeface="Calibri"/>
            </a:endParaRPr>
          </a:p>
        </p:txBody>
      </p:sp>
      <p:sp>
        <p:nvSpPr>
          <p:cNvPr id="15" name="Textfeld 15">
            <a:extLst>
              <a:ext uri="{FF2B5EF4-FFF2-40B4-BE49-F238E27FC236}">
                <a16:creationId xmlns:a16="http://schemas.microsoft.com/office/drawing/2014/main" id="{F75E200A-5D29-48B1-B0C6-C11BFC5AAED3}"/>
              </a:ext>
            </a:extLst>
          </p:cNvPr>
          <p:cNvSpPr txBox="1"/>
          <p:nvPr/>
        </p:nvSpPr>
        <p:spPr>
          <a:xfrm>
            <a:off x="496229" y="1146717"/>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Precipitation</a:t>
            </a:r>
            <a:r>
              <a:rPr lang="de-DE" sz="2400" b="1" dirty="0">
                <a:solidFill>
                  <a:srgbClr val="524F4F"/>
                </a:solidFill>
              </a:rPr>
              <a:t> (2031-2060)</a:t>
            </a:r>
            <a:endParaRPr lang="de-DE" sz="2400" b="1" dirty="0">
              <a:solidFill>
                <a:srgbClr val="524F4F"/>
              </a:solidFill>
              <a:cs typeface="Calibri"/>
            </a:endParaRPr>
          </a:p>
        </p:txBody>
      </p:sp>
      <p:grpSp>
        <p:nvGrpSpPr>
          <p:cNvPr id="30" name="Group 29">
            <a:extLst>
              <a:ext uri="{FF2B5EF4-FFF2-40B4-BE49-F238E27FC236}">
                <a16:creationId xmlns:a16="http://schemas.microsoft.com/office/drawing/2014/main" id="{449496C5-22D5-41D3-AE70-0C4FAC7C5A61}"/>
              </a:ext>
            </a:extLst>
          </p:cNvPr>
          <p:cNvGrpSpPr/>
          <p:nvPr/>
        </p:nvGrpSpPr>
        <p:grpSpPr>
          <a:xfrm>
            <a:off x="708326" y="1576347"/>
            <a:ext cx="6498008" cy="4375383"/>
            <a:chOff x="708326" y="1603937"/>
            <a:chExt cx="6498008" cy="4375383"/>
          </a:xfrm>
        </p:grpSpPr>
        <p:grpSp>
          <p:nvGrpSpPr>
            <p:cNvPr id="16" name="Group 15">
              <a:extLst>
                <a:ext uri="{FF2B5EF4-FFF2-40B4-BE49-F238E27FC236}">
                  <a16:creationId xmlns:a16="http://schemas.microsoft.com/office/drawing/2014/main" id="{D39A72BF-B8CA-48F5-B139-223F9004483D}"/>
                </a:ext>
              </a:extLst>
            </p:cNvPr>
            <p:cNvGrpSpPr/>
            <p:nvPr/>
          </p:nvGrpSpPr>
          <p:grpSpPr>
            <a:xfrm>
              <a:off x="708326" y="1603937"/>
              <a:ext cx="6046678" cy="2468880"/>
              <a:chOff x="708326" y="1642037"/>
              <a:chExt cx="6046678" cy="2468880"/>
            </a:xfrm>
          </p:grpSpPr>
          <p:pic>
            <p:nvPicPr>
              <p:cNvPr id="17" name="Picture 16">
                <a:extLst>
                  <a:ext uri="{FF2B5EF4-FFF2-40B4-BE49-F238E27FC236}">
                    <a16:creationId xmlns:a16="http://schemas.microsoft.com/office/drawing/2014/main" id="{D9A92DD2-1968-4BE5-8F62-114E3130E858}"/>
                  </a:ext>
                </a:extLst>
              </p:cNvPr>
              <p:cNvPicPr>
                <a:picLocks noChangeAspect="1"/>
              </p:cNvPicPr>
              <p:nvPr/>
            </p:nvPicPr>
            <p:blipFill>
              <a:blip r:embed="rId5"/>
              <a:stretch>
                <a:fillRect/>
              </a:stretch>
            </p:blipFill>
            <p:spPr>
              <a:xfrm>
                <a:off x="708326" y="1642037"/>
                <a:ext cx="5222209" cy="2468880"/>
              </a:xfrm>
              <a:prstGeom prst="rect">
                <a:avLst/>
              </a:prstGeom>
            </p:spPr>
          </p:pic>
          <p:sp>
            <p:nvSpPr>
              <p:cNvPr id="18" name="TextBox 17">
                <a:extLst>
                  <a:ext uri="{FF2B5EF4-FFF2-40B4-BE49-F238E27FC236}">
                    <a16:creationId xmlns:a16="http://schemas.microsoft.com/office/drawing/2014/main" id="{B0AAB196-4722-4D56-AA31-A3922C2A61C0}"/>
                  </a:ext>
                </a:extLst>
              </p:cNvPr>
              <p:cNvSpPr txBox="1"/>
              <p:nvPr/>
            </p:nvSpPr>
            <p:spPr>
              <a:xfrm>
                <a:off x="5411518" y="2363196"/>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EC77EF4-9192-4D04-9417-030ABF16B2E6}"/>
                  </a:ext>
                </a:extLst>
              </p:cNvPr>
              <p:cNvSpPr txBox="1"/>
              <p:nvPr/>
            </p:nvSpPr>
            <p:spPr>
              <a:xfrm>
                <a:off x="2824643" y="1780637"/>
                <a:ext cx="134348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Emission scenarios </a:t>
                </a:r>
              </a:p>
            </p:txBody>
          </p:sp>
          <p:cxnSp>
            <p:nvCxnSpPr>
              <p:cNvPr id="20" name="Straight Arrow Connector 19">
                <a:extLst>
                  <a:ext uri="{FF2B5EF4-FFF2-40B4-BE49-F238E27FC236}">
                    <a16:creationId xmlns:a16="http://schemas.microsoft.com/office/drawing/2014/main" id="{C2037BAA-7AAA-4F5F-B8FB-00DD3FC6A10F}"/>
                  </a:ext>
                </a:extLst>
              </p:cNvPr>
              <p:cNvCxnSpPr>
                <a:stCxn id="19" idx="2"/>
              </p:cNvCxnSpPr>
              <p:nvPr/>
            </p:nvCxnSpPr>
            <p:spPr>
              <a:xfrm>
                <a:off x="3496386" y="2026858"/>
                <a:ext cx="517930" cy="63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8DC201-D37D-4FF7-9D23-71DEF98F1A4A}"/>
                  </a:ext>
                </a:extLst>
              </p:cNvPr>
              <p:cNvCxnSpPr>
                <a:cxnSpLocks/>
              </p:cNvCxnSpPr>
              <p:nvPr/>
            </p:nvCxnSpPr>
            <p:spPr>
              <a:xfrm flipH="1">
                <a:off x="3721007" y="2332721"/>
                <a:ext cx="26698" cy="360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F90375-296A-415C-A6CA-59740EA71268}"/>
                  </a:ext>
                </a:extLst>
              </p:cNvPr>
              <p:cNvCxnSpPr>
                <a:cxnSpLocks/>
              </p:cNvCxnSpPr>
              <p:nvPr/>
            </p:nvCxnSpPr>
            <p:spPr>
              <a:xfrm>
                <a:off x="3747705" y="2332721"/>
                <a:ext cx="420424" cy="2789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B3372D92-8463-4241-B368-824600E257DB}"/>
                </a:ext>
              </a:extLst>
            </p:cNvPr>
            <p:cNvSpPr/>
            <p:nvPr/>
          </p:nvSpPr>
          <p:spPr>
            <a:xfrm>
              <a:off x="3013754" y="2467786"/>
              <a:ext cx="962462" cy="9520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4" name="Straight Connector 23">
              <a:extLst>
                <a:ext uri="{FF2B5EF4-FFF2-40B4-BE49-F238E27FC236}">
                  <a16:creationId xmlns:a16="http://schemas.microsoft.com/office/drawing/2014/main" id="{AF80F0FF-C2B7-4B90-AED8-66A6F2322B52}"/>
                </a:ext>
              </a:extLst>
            </p:cNvPr>
            <p:cNvCxnSpPr>
              <a:cxnSpLocks/>
            </p:cNvCxnSpPr>
            <p:nvPr/>
          </p:nvCxnSpPr>
          <p:spPr>
            <a:xfrm flipH="1">
              <a:off x="1404471" y="3419802"/>
              <a:ext cx="1609283" cy="759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8202D9-8B3C-4C65-8F24-EC58D4CE025D}"/>
                </a:ext>
              </a:extLst>
            </p:cNvPr>
            <p:cNvCxnSpPr>
              <a:cxnSpLocks/>
            </p:cNvCxnSpPr>
            <p:nvPr/>
          </p:nvCxnSpPr>
          <p:spPr>
            <a:xfrm>
              <a:off x="3974526" y="3419802"/>
              <a:ext cx="1941090" cy="759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D4FA7D-2315-4B7B-8CA2-9720E1D00C82}"/>
                </a:ext>
              </a:extLst>
            </p:cNvPr>
            <p:cNvSpPr txBox="1"/>
            <p:nvPr/>
          </p:nvSpPr>
          <p:spPr>
            <a:xfrm>
              <a:off x="5862848" y="5425322"/>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grpSp>
      <p:sp>
        <p:nvSpPr>
          <p:cNvPr id="26" name="Textfeld 12">
            <a:extLst>
              <a:ext uri="{FF2B5EF4-FFF2-40B4-BE49-F238E27FC236}">
                <a16:creationId xmlns:a16="http://schemas.microsoft.com/office/drawing/2014/main" id="{9B8BEA3F-D455-46E3-B925-1E5B9583AE3A}"/>
              </a:ext>
            </a:extLst>
          </p:cNvPr>
          <p:cNvSpPr txBox="1"/>
          <p:nvPr/>
        </p:nvSpPr>
        <p:spPr>
          <a:xfrm>
            <a:off x="7584703" y="2686441"/>
            <a:ext cx="411851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err="1">
                <a:cs typeface="Calibri"/>
              </a:rPr>
              <a:t>Near</a:t>
            </a:r>
            <a:r>
              <a:rPr lang="de-DE" dirty="0">
                <a:cs typeface="Calibri"/>
              </a:rPr>
              <a:t> </a:t>
            </a:r>
            <a:r>
              <a:rPr lang="de-DE" dirty="0" err="1">
                <a:cs typeface="Calibri"/>
              </a:rPr>
              <a:t>future</a:t>
            </a:r>
            <a:r>
              <a:rPr lang="de-DE" dirty="0">
                <a:cs typeface="Calibri"/>
              </a:rPr>
              <a:t>:</a:t>
            </a:r>
          </a:p>
          <a:p>
            <a:pPr marL="285750" indent="-285750">
              <a:buFont typeface="Arial" panose="020B0604020202020204" pitchFamily="34" charset="0"/>
              <a:buChar char="•"/>
            </a:pPr>
            <a:r>
              <a:rPr lang="de-DE" dirty="0">
                <a:cs typeface="Calibri"/>
              </a:rPr>
              <a:t>Strong </a:t>
            </a:r>
            <a:r>
              <a:rPr lang="de-DE" dirty="0" err="1">
                <a:cs typeface="Calibri"/>
              </a:rPr>
              <a:t>increase</a:t>
            </a:r>
            <a:r>
              <a:rPr lang="de-DE" dirty="0">
                <a:cs typeface="Calibri"/>
              </a:rPr>
              <a:t> in </a:t>
            </a:r>
            <a:r>
              <a:rPr lang="de-DE" dirty="0" err="1">
                <a:cs typeface="Calibri"/>
              </a:rPr>
              <a:t>winter</a:t>
            </a:r>
            <a:r>
              <a:rPr lang="de-DE" dirty="0">
                <a:cs typeface="Calibri"/>
              </a:rPr>
              <a:t> and spring </a:t>
            </a:r>
            <a:r>
              <a:rPr lang="de-DE" dirty="0" err="1">
                <a:cs typeface="Calibri"/>
              </a:rPr>
              <a:t>rainfall</a:t>
            </a:r>
            <a:r>
              <a:rPr lang="de-DE" dirty="0">
                <a:cs typeface="Calibri"/>
              </a:rPr>
              <a:t> (+ 7.6 % in Jan and 16.5% in Apr).</a:t>
            </a:r>
          </a:p>
          <a:p>
            <a:pPr marL="285750" indent="-285750">
              <a:buFont typeface="Arial" panose="020B0604020202020204" pitchFamily="34" charset="0"/>
              <a:buChar char="•"/>
            </a:pPr>
            <a:r>
              <a:rPr lang="de-DE" dirty="0" err="1">
                <a:cs typeface="Calibri"/>
              </a:rPr>
              <a:t>Decline</a:t>
            </a:r>
            <a:r>
              <a:rPr lang="de-DE" dirty="0">
                <a:cs typeface="Calibri"/>
              </a:rPr>
              <a:t> in </a:t>
            </a:r>
            <a:r>
              <a:rPr lang="de-DE" dirty="0" err="1">
                <a:cs typeface="Calibri"/>
              </a:rPr>
              <a:t>summer</a:t>
            </a:r>
            <a:r>
              <a:rPr lang="de-DE" dirty="0">
                <a:cs typeface="Calibri"/>
              </a:rPr>
              <a:t> </a:t>
            </a:r>
            <a:r>
              <a:rPr lang="de-DE" dirty="0" err="1">
                <a:cs typeface="Calibri"/>
              </a:rPr>
              <a:t>rainfall</a:t>
            </a:r>
            <a:r>
              <a:rPr lang="de-DE" dirty="0">
                <a:cs typeface="Calibri"/>
              </a:rPr>
              <a:t> ~-2.9% in Jul</a:t>
            </a:r>
          </a:p>
          <a:p>
            <a:endParaRPr lang="de-DE" dirty="0">
              <a:cs typeface="Calibri"/>
            </a:endParaRPr>
          </a:p>
        </p:txBody>
      </p:sp>
      <p:sp>
        <p:nvSpPr>
          <p:cNvPr id="28" name="Right Brace 27">
            <a:extLst>
              <a:ext uri="{FF2B5EF4-FFF2-40B4-BE49-F238E27FC236}">
                <a16:creationId xmlns:a16="http://schemas.microsoft.com/office/drawing/2014/main" id="{B2A1C746-C547-4602-BC24-38E2935B8B9D}"/>
              </a:ext>
            </a:extLst>
          </p:cNvPr>
          <p:cNvSpPr/>
          <p:nvPr/>
        </p:nvSpPr>
        <p:spPr>
          <a:xfrm>
            <a:off x="5758206" y="5496841"/>
            <a:ext cx="56830" cy="509512"/>
          </a:xfrm>
          <a:prstGeom prst="rightBrace">
            <a:avLst>
              <a:gd name="adj1" fmla="val 5581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1360124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B4869BD-2B08-4A46-9AEF-0B69FEFE9195}"/>
              </a:ext>
            </a:extLst>
          </p:cNvPr>
          <p:cNvPicPr>
            <a:picLocks noGrp="1" noChangeAspect="1"/>
          </p:cNvPicPr>
          <p:nvPr>
            <p:ph idx="1"/>
          </p:nvPr>
        </p:nvPicPr>
        <p:blipFill>
          <a:blip r:embed="rId3"/>
          <a:stretch>
            <a:fillRect/>
          </a:stretch>
        </p:blipFill>
        <p:spPr>
          <a:xfrm>
            <a:off x="2079418" y="4075176"/>
            <a:ext cx="4956048" cy="2478024"/>
          </a:xfrm>
        </p:spPr>
      </p:pic>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dirty="0">
                <a:latin typeface="Verdana"/>
                <a:ea typeface="Verdana"/>
                <a:cs typeface="Tahoma"/>
              </a:rPr>
              <a:t>Precipitation Projections – Example of </a:t>
            </a:r>
            <a:r>
              <a:rPr lang="en-GB" dirty="0" err="1">
                <a:latin typeface="Verdana"/>
                <a:ea typeface="Verdana"/>
                <a:cs typeface="Tahoma"/>
              </a:rPr>
              <a:t>Gjovic</a:t>
            </a:r>
            <a:endParaRPr lang="en-GB" dirty="0">
              <a:latin typeface="Verdana"/>
              <a:ea typeface="Verdana"/>
              <a:cs typeface="Tahoma"/>
            </a:endParaRPr>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12</a:t>
            </a:fld>
            <a:endParaRPr lang="en-US"/>
          </a:p>
        </p:txBody>
      </p:sp>
      <p:sp>
        <p:nvSpPr>
          <p:cNvPr id="6" name="Text Placeholder 5"/>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14" name="Textfeld 13">
            <a:extLst>
              <a:ext uri="{FF2B5EF4-FFF2-40B4-BE49-F238E27FC236}">
                <a16:creationId xmlns:a16="http://schemas.microsoft.com/office/drawing/2014/main" id="{2EF2C7F8-7DC0-4B5D-AC65-99BD126C4D12}"/>
              </a:ext>
            </a:extLst>
          </p:cNvPr>
          <p:cNvSpPr txBox="1"/>
          <p:nvPr/>
        </p:nvSpPr>
        <p:spPr>
          <a:xfrm>
            <a:off x="5351213" y="6580945"/>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2" name="Grafik 5">
            <a:extLst>
              <a:ext uri="{FF2B5EF4-FFF2-40B4-BE49-F238E27FC236}">
                <a16:creationId xmlns:a16="http://schemas.microsoft.com/office/drawing/2014/main" id="{1E90411B-8F9B-408F-A6B9-495D91169DB0}"/>
              </a:ext>
            </a:extLst>
          </p:cNvPr>
          <p:cNvPicPr>
            <a:picLocks noChangeAspect="1"/>
          </p:cNvPicPr>
          <p:nvPr/>
        </p:nvPicPr>
        <p:blipFill>
          <a:blip r:embed="rId4"/>
          <a:stretch>
            <a:fillRect/>
          </a:stretch>
        </p:blipFill>
        <p:spPr>
          <a:xfrm rot="5400000" flipH="1">
            <a:off x="2882061" y="5654073"/>
            <a:ext cx="186417" cy="2120446"/>
          </a:xfrm>
          <a:prstGeom prst="rect">
            <a:avLst/>
          </a:prstGeom>
        </p:spPr>
      </p:pic>
      <p:sp>
        <p:nvSpPr>
          <p:cNvPr id="5" name="Textfeld 4">
            <a:extLst>
              <a:ext uri="{FF2B5EF4-FFF2-40B4-BE49-F238E27FC236}">
                <a16:creationId xmlns:a16="http://schemas.microsoft.com/office/drawing/2014/main" id="{2743116B-6AC6-492E-850F-E464AE34086B}"/>
              </a:ext>
            </a:extLst>
          </p:cNvPr>
          <p:cNvSpPr txBox="1"/>
          <p:nvPr/>
        </p:nvSpPr>
        <p:spPr>
          <a:xfrm>
            <a:off x="4102848" y="6553731"/>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dry</a:t>
            </a:r>
            <a:endParaRPr lang="de-DE" sz="1400">
              <a:cs typeface="Calibri"/>
            </a:endParaRPr>
          </a:p>
        </p:txBody>
      </p:sp>
      <p:sp>
        <p:nvSpPr>
          <p:cNvPr id="7" name="Textfeld 6">
            <a:extLst>
              <a:ext uri="{FF2B5EF4-FFF2-40B4-BE49-F238E27FC236}">
                <a16:creationId xmlns:a16="http://schemas.microsoft.com/office/drawing/2014/main" id="{2C09332A-8640-419F-B7CB-EF9302B286C0}"/>
              </a:ext>
            </a:extLst>
          </p:cNvPr>
          <p:cNvSpPr txBox="1"/>
          <p:nvPr/>
        </p:nvSpPr>
        <p:spPr>
          <a:xfrm>
            <a:off x="1336062" y="6562802"/>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wet</a:t>
            </a:r>
            <a:endParaRPr lang="de-DE" sz="1400" err="1">
              <a:cs typeface="Calibri"/>
            </a:endParaRPr>
          </a:p>
        </p:txBody>
      </p:sp>
      <p:sp>
        <p:nvSpPr>
          <p:cNvPr id="15" name="Textfeld 15">
            <a:extLst>
              <a:ext uri="{FF2B5EF4-FFF2-40B4-BE49-F238E27FC236}">
                <a16:creationId xmlns:a16="http://schemas.microsoft.com/office/drawing/2014/main" id="{F75E200A-5D29-48B1-B0C6-C11BFC5AAED3}"/>
              </a:ext>
            </a:extLst>
          </p:cNvPr>
          <p:cNvSpPr txBox="1"/>
          <p:nvPr/>
        </p:nvSpPr>
        <p:spPr>
          <a:xfrm>
            <a:off x="496229" y="1146717"/>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Precipitation</a:t>
            </a:r>
            <a:r>
              <a:rPr lang="de-DE" sz="2400" b="1" dirty="0">
                <a:solidFill>
                  <a:srgbClr val="524F4F"/>
                </a:solidFill>
              </a:rPr>
              <a:t> (2071-2100)</a:t>
            </a:r>
            <a:endParaRPr lang="de-DE" sz="2400" b="1" dirty="0">
              <a:solidFill>
                <a:srgbClr val="524F4F"/>
              </a:solidFill>
              <a:cs typeface="Calibri"/>
            </a:endParaRPr>
          </a:p>
        </p:txBody>
      </p:sp>
      <p:grpSp>
        <p:nvGrpSpPr>
          <p:cNvPr id="28" name="Group 27">
            <a:extLst>
              <a:ext uri="{FF2B5EF4-FFF2-40B4-BE49-F238E27FC236}">
                <a16:creationId xmlns:a16="http://schemas.microsoft.com/office/drawing/2014/main" id="{0420F45F-D5B3-49A2-97F9-A2ACC58EF63D}"/>
              </a:ext>
            </a:extLst>
          </p:cNvPr>
          <p:cNvGrpSpPr/>
          <p:nvPr/>
        </p:nvGrpSpPr>
        <p:grpSpPr>
          <a:xfrm>
            <a:off x="708326" y="1569223"/>
            <a:ext cx="7643388" cy="3900493"/>
            <a:chOff x="708326" y="1603937"/>
            <a:chExt cx="7643388" cy="3900493"/>
          </a:xfrm>
        </p:grpSpPr>
        <p:grpSp>
          <p:nvGrpSpPr>
            <p:cNvPr id="16" name="Group 15">
              <a:extLst>
                <a:ext uri="{FF2B5EF4-FFF2-40B4-BE49-F238E27FC236}">
                  <a16:creationId xmlns:a16="http://schemas.microsoft.com/office/drawing/2014/main" id="{D39A72BF-B8CA-48F5-B139-223F9004483D}"/>
                </a:ext>
              </a:extLst>
            </p:cNvPr>
            <p:cNvGrpSpPr/>
            <p:nvPr/>
          </p:nvGrpSpPr>
          <p:grpSpPr>
            <a:xfrm>
              <a:off x="708326" y="1603937"/>
              <a:ext cx="6046678" cy="2468880"/>
              <a:chOff x="708326" y="1642037"/>
              <a:chExt cx="6046678" cy="2468880"/>
            </a:xfrm>
          </p:grpSpPr>
          <p:pic>
            <p:nvPicPr>
              <p:cNvPr id="17" name="Picture 16">
                <a:extLst>
                  <a:ext uri="{FF2B5EF4-FFF2-40B4-BE49-F238E27FC236}">
                    <a16:creationId xmlns:a16="http://schemas.microsoft.com/office/drawing/2014/main" id="{D9A92DD2-1968-4BE5-8F62-114E3130E858}"/>
                  </a:ext>
                </a:extLst>
              </p:cNvPr>
              <p:cNvPicPr>
                <a:picLocks noChangeAspect="1"/>
              </p:cNvPicPr>
              <p:nvPr/>
            </p:nvPicPr>
            <p:blipFill>
              <a:blip r:embed="rId5"/>
              <a:stretch>
                <a:fillRect/>
              </a:stretch>
            </p:blipFill>
            <p:spPr>
              <a:xfrm>
                <a:off x="708326" y="1642037"/>
                <a:ext cx="5222209" cy="2468880"/>
              </a:xfrm>
              <a:prstGeom prst="rect">
                <a:avLst/>
              </a:prstGeom>
            </p:spPr>
          </p:pic>
          <p:sp>
            <p:nvSpPr>
              <p:cNvPr id="18" name="TextBox 17">
                <a:extLst>
                  <a:ext uri="{FF2B5EF4-FFF2-40B4-BE49-F238E27FC236}">
                    <a16:creationId xmlns:a16="http://schemas.microsoft.com/office/drawing/2014/main" id="{B0AAB196-4722-4D56-AA31-A3922C2A61C0}"/>
                  </a:ext>
                </a:extLst>
              </p:cNvPr>
              <p:cNvSpPr txBox="1"/>
              <p:nvPr/>
            </p:nvSpPr>
            <p:spPr>
              <a:xfrm>
                <a:off x="5411518" y="2363196"/>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EC77EF4-9192-4D04-9417-030ABF16B2E6}"/>
                  </a:ext>
                </a:extLst>
              </p:cNvPr>
              <p:cNvSpPr txBox="1"/>
              <p:nvPr/>
            </p:nvSpPr>
            <p:spPr>
              <a:xfrm>
                <a:off x="2824643" y="1780637"/>
                <a:ext cx="134348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Emission scenarios </a:t>
                </a:r>
              </a:p>
            </p:txBody>
          </p:sp>
          <p:cxnSp>
            <p:nvCxnSpPr>
              <p:cNvPr id="20" name="Straight Arrow Connector 19">
                <a:extLst>
                  <a:ext uri="{FF2B5EF4-FFF2-40B4-BE49-F238E27FC236}">
                    <a16:creationId xmlns:a16="http://schemas.microsoft.com/office/drawing/2014/main" id="{C2037BAA-7AAA-4F5F-B8FB-00DD3FC6A10F}"/>
                  </a:ext>
                </a:extLst>
              </p:cNvPr>
              <p:cNvCxnSpPr>
                <a:stCxn id="19" idx="2"/>
              </p:cNvCxnSpPr>
              <p:nvPr/>
            </p:nvCxnSpPr>
            <p:spPr>
              <a:xfrm>
                <a:off x="3496386" y="2026858"/>
                <a:ext cx="517930" cy="63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8DC201-D37D-4FF7-9D23-71DEF98F1A4A}"/>
                  </a:ext>
                </a:extLst>
              </p:cNvPr>
              <p:cNvCxnSpPr>
                <a:cxnSpLocks/>
              </p:cNvCxnSpPr>
              <p:nvPr/>
            </p:nvCxnSpPr>
            <p:spPr>
              <a:xfrm flipH="1">
                <a:off x="3721007" y="2332721"/>
                <a:ext cx="26698" cy="360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F90375-296A-415C-A6CA-59740EA71268}"/>
                  </a:ext>
                </a:extLst>
              </p:cNvPr>
              <p:cNvCxnSpPr>
                <a:cxnSpLocks/>
              </p:cNvCxnSpPr>
              <p:nvPr/>
            </p:nvCxnSpPr>
            <p:spPr>
              <a:xfrm>
                <a:off x="3747705" y="2332721"/>
                <a:ext cx="420424" cy="2789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FC604ED-BB39-4C66-BFCC-016845ACA2DA}"/>
                </a:ext>
              </a:extLst>
            </p:cNvPr>
            <p:cNvSpPr/>
            <p:nvPr/>
          </p:nvSpPr>
          <p:spPr>
            <a:xfrm>
              <a:off x="4308592" y="2476984"/>
              <a:ext cx="962462" cy="9520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4" name="Straight Connector 23">
              <a:extLst>
                <a:ext uri="{FF2B5EF4-FFF2-40B4-BE49-F238E27FC236}">
                  <a16:creationId xmlns:a16="http://schemas.microsoft.com/office/drawing/2014/main" id="{6624309D-C821-482B-A44B-A475AA58C7B0}"/>
                </a:ext>
              </a:extLst>
            </p:cNvPr>
            <p:cNvCxnSpPr>
              <a:cxnSpLocks/>
            </p:cNvCxnSpPr>
            <p:nvPr/>
          </p:nvCxnSpPr>
          <p:spPr>
            <a:xfrm flipH="1">
              <a:off x="2521527" y="3422537"/>
              <a:ext cx="1787066" cy="706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1FB020-FC7A-49C3-9234-47E11E8E8713}"/>
                </a:ext>
              </a:extLst>
            </p:cNvPr>
            <p:cNvCxnSpPr>
              <a:cxnSpLocks/>
            </p:cNvCxnSpPr>
            <p:nvPr/>
          </p:nvCxnSpPr>
          <p:spPr>
            <a:xfrm>
              <a:off x="5271054" y="3423658"/>
              <a:ext cx="1737175" cy="705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40E7B3-B2F9-4C17-86B3-B673B2055644}"/>
                </a:ext>
              </a:extLst>
            </p:cNvPr>
            <p:cNvSpPr txBox="1"/>
            <p:nvPr/>
          </p:nvSpPr>
          <p:spPr>
            <a:xfrm>
              <a:off x="7008228" y="4950432"/>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grpSp>
      <p:sp>
        <p:nvSpPr>
          <p:cNvPr id="26" name="Textfeld 12">
            <a:extLst>
              <a:ext uri="{FF2B5EF4-FFF2-40B4-BE49-F238E27FC236}">
                <a16:creationId xmlns:a16="http://schemas.microsoft.com/office/drawing/2014/main" id="{558C0247-C84C-4958-8A47-47F733532F3D}"/>
              </a:ext>
            </a:extLst>
          </p:cNvPr>
          <p:cNvSpPr txBox="1"/>
          <p:nvPr/>
        </p:nvSpPr>
        <p:spPr>
          <a:xfrm>
            <a:off x="7970690" y="2879094"/>
            <a:ext cx="411851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err="1">
                <a:cs typeface="Calibri"/>
              </a:rPr>
              <a:t>Far</a:t>
            </a:r>
            <a:r>
              <a:rPr lang="de-DE" dirty="0">
                <a:cs typeface="Calibri"/>
              </a:rPr>
              <a:t> </a:t>
            </a:r>
            <a:r>
              <a:rPr lang="de-DE" dirty="0" err="1">
                <a:cs typeface="Calibri"/>
              </a:rPr>
              <a:t>future</a:t>
            </a:r>
            <a:r>
              <a:rPr lang="de-DE" dirty="0">
                <a:cs typeface="Calibri"/>
              </a:rPr>
              <a:t>:</a:t>
            </a:r>
          </a:p>
          <a:p>
            <a:pPr marL="285750" indent="-285750">
              <a:buFont typeface="Arial" panose="020B0604020202020204" pitchFamily="34" charset="0"/>
              <a:buChar char="•"/>
            </a:pPr>
            <a:r>
              <a:rPr lang="de-DE" dirty="0" err="1">
                <a:cs typeface="Calibri"/>
              </a:rPr>
              <a:t>Similar</a:t>
            </a:r>
            <a:r>
              <a:rPr lang="de-DE" dirty="0">
                <a:cs typeface="Calibri"/>
              </a:rPr>
              <a:t> </a:t>
            </a:r>
            <a:r>
              <a:rPr lang="de-DE" dirty="0" err="1">
                <a:cs typeface="Calibri"/>
              </a:rPr>
              <a:t>pattern</a:t>
            </a:r>
            <a:r>
              <a:rPr lang="de-DE" dirty="0">
                <a:cs typeface="Calibri"/>
              </a:rPr>
              <a:t> </a:t>
            </a:r>
            <a:r>
              <a:rPr lang="de-DE" dirty="0" err="1">
                <a:cs typeface="Calibri"/>
              </a:rPr>
              <a:t>with</a:t>
            </a:r>
            <a:r>
              <a:rPr lang="de-DE" dirty="0">
                <a:cs typeface="Calibri"/>
              </a:rPr>
              <a:t> high </a:t>
            </a:r>
            <a:r>
              <a:rPr lang="de-DE" dirty="0" err="1">
                <a:cs typeface="Calibri"/>
              </a:rPr>
              <a:t>increase</a:t>
            </a:r>
            <a:r>
              <a:rPr lang="de-DE" dirty="0">
                <a:cs typeface="Calibri"/>
              </a:rPr>
              <a:t> in </a:t>
            </a:r>
            <a:r>
              <a:rPr lang="de-DE" dirty="0" err="1">
                <a:cs typeface="Calibri"/>
              </a:rPr>
              <a:t>rainfall</a:t>
            </a:r>
            <a:r>
              <a:rPr lang="de-DE" dirty="0">
                <a:cs typeface="Calibri"/>
              </a:rPr>
              <a:t> in all </a:t>
            </a:r>
            <a:r>
              <a:rPr lang="de-DE" dirty="0" err="1">
                <a:cs typeface="Calibri"/>
              </a:rPr>
              <a:t>seasons</a:t>
            </a:r>
            <a:r>
              <a:rPr lang="de-DE" dirty="0">
                <a:cs typeface="Calibri"/>
              </a:rPr>
              <a:t> (+35% in Jan) </a:t>
            </a:r>
            <a:r>
              <a:rPr lang="de-DE" dirty="0" err="1">
                <a:cs typeface="Calibri"/>
              </a:rPr>
              <a:t>except</a:t>
            </a:r>
            <a:r>
              <a:rPr lang="de-DE" dirty="0">
                <a:cs typeface="Calibri"/>
              </a:rPr>
              <a:t> </a:t>
            </a:r>
            <a:r>
              <a:rPr lang="de-DE" dirty="0" err="1">
                <a:cs typeface="Calibri"/>
              </a:rPr>
              <a:t>summer</a:t>
            </a:r>
            <a:r>
              <a:rPr lang="de-DE" dirty="0">
                <a:cs typeface="Calibri"/>
              </a:rPr>
              <a:t> (-4.3% in Aug). </a:t>
            </a:r>
          </a:p>
          <a:p>
            <a:pPr marL="285750" indent="-285750">
              <a:buFont typeface="Arial" panose="020B0604020202020204" pitchFamily="34" charset="0"/>
              <a:buChar char="•"/>
            </a:pPr>
            <a:r>
              <a:rPr lang="de-DE" dirty="0">
                <a:cs typeface="Calibri"/>
              </a:rPr>
              <a:t>Higher </a:t>
            </a:r>
            <a:r>
              <a:rPr lang="de-DE" dirty="0" err="1">
                <a:cs typeface="Calibri"/>
              </a:rPr>
              <a:t>uncertainty</a:t>
            </a:r>
            <a:endParaRPr lang="de-DE" dirty="0">
              <a:cs typeface="Calibri"/>
            </a:endParaRPr>
          </a:p>
        </p:txBody>
      </p:sp>
      <p:sp>
        <p:nvSpPr>
          <p:cNvPr id="29" name="Right Brace 28">
            <a:extLst>
              <a:ext uri="{FF2B5EF4-FFF2-40B4-BE49-F238E27FC236}">
                <a16:creationId xmlns:a16="http://schemas.microsoft.com/office/drawing/2014/main" id="{0E5F6A84-2775-4C29-9E6D-EB16BAB336EF}"/>
              </a:ext>
            </a:extLst>
          </p:cNvPr>
          <p:cNvSpPr/>
          <p:nvPr/>
        </p:nvSpPr>
        <p:spPr>
          <a:xfrm>
            <a:off x="6852257" y="4895409"/>
            <a:ext cx="155971" cy="907743"/>
          </a:xfrm>
          <a:prstGeom prst="rightBrace">
            <a:avLst>
              <a:gd name="adj1" fmla="val 5581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1016343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18326F-51DD-4157-9BF6-AE2D5E93B121}"/>
              </a:ext>
            </a:extLst>
          </p:cNvPr>
          <p:cNvGrpSpPr/>
          <p:nvPr/>
        </p:nvGrpSpPr>
        <p:grpSpPr>
          <a:xfrm>
            <a:off x="388244" y="1574991"/>
            <a:ext cx="4686954" cy="3978195"/>
            <a:chOff x="388244" y="1574991"/>
            <a:chExt cx="4686954" cy="3978195"/>
          </a:xfrm>
        </p:grpSpPr>
        <p:pic>
          <p:nvPicPr>
            <p:cNvPr id="15" name="Picture 14">
              <a:extLst>
                <a:ext uri="{FF2B5EF4-FFF2-40B4-BE49-F238E27FC236}">
                  <a16:creationId xmlns:a16="http://schemas.microsoft.com/office/drawing/2014/main" id="{14EDAEB7-7B45-4AFD-8DFC-0261312FC487}"/>
                </a:ext>
              </a:extLst>
            </p:cNvPr>
            <p:cNvPicPr>
              <a:picLocks noChangeAspect="1"/>
            </p:cNvPicPr>
            <p:nvPr/>
          </p:nvPicPr>
          <p:blipFill>
            <a:blip r:embed="rId2"/>
            <a:stretch>
              <a:fillRect/>
            </a:stretch>
          </p:blipFill>
          <p:spPr>
            <a:xfrm>
              <a:off x="388244" y="1574991"/>
              <a:ext cx="4686954" cy="397819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7434FE35-8C88-4AC2-AA23-129DEEFAF26E}"/>
                </a:ext>
              </a:extLst>
            </p:cNvPr>
            <p:cNvSpPr/>
            <p:nvPr/>
          </p:nvSpPr>
          <p:spPr>
            <a:xfrm>
              <a:off x="1257949" y="1663539"/>
              <a:ext cx="3028971" cy="369332"/>
            </a:xfrm>
            <a:prstGeom prst="rect">
              <a:avLst/>
            </a:prstGeom>
            <a:solidFill>
              <a:schemeClr val="bg1"/>
            </a:solidFill>
          </p:spPr>
          <p:txBody>
            <a:bodyPr wrap="none">
              <a:spAutoFit/>
            </a:bodyPr>
            <a:lstStyle/>
            <a:p>
              <a:r>
                <a:rPr lang="de-DE" dirty="0"/>
                <a:t>Trend </a:t>
              </a:r>
              <a:r>
                <a:rPr lang="de-DE" dirty="0" err="1"/>
                <a:t>increase</a:t>
              </a:r>
              <a:r>
                <a:rPr lang="de-DE" dirty="0"/>
                <a:t> in </a:t>
              </a:r>
              <a:r>
                <a:rPr lang="de-DE" dirty="0" err="1"/>
                <a:t>precipitation</a:t>
              </a:r>
              <a:endParaRPr lang="en-DE" dirty="0"/>
            </a:p>
          </p:txBody>
        </p:sp>
      </p:grpSp>
      <p:pic>
        <p:nvPicPr>
          <p:cNvPr id="7" name="Content Placeholder 6">
            <a:extLst>
              <a:ext uri="{FF2B5EF4-FFF2-40B4-BE49-F238E27FC236}">
                <a16:creationId xmlns:a16="http://schemas.microsoft.com/office/drawing/2014/main" id="{2FBA7B1E-2F43-4819-9906-89890048CF14}"/>
              </a:ext>
            </a:extLst>
          </p:cNvPr>
          <p:cNvPicPr>
            <a:picLocks noGrp="1" noChangeAspect="1"/>
          </p:cNvPicPr>
          <p:nvPr>
            <p:ph idx="1"/>
          </p:nvPr>
        </p:nvPicPr>
        <p:blipFill>
          <a:blip r:embed="rId3"/>
          <a:stretch>
            <a:fillRect/>
          </a:stretch>
        </p:blipFill>
        <p:spPr>
          <a:xfrm>
            <a:off x="7231756" y="1231352"/>
            <a:ext cx="4572000" cy="2566988"/>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2AEE2413-EC9A-441E-8026-2DB7BAF23102}"/>
              </a:ext>
            </a:extLst>
          </p:cNvPr>
          <p:cNvSpPr>
            <a:spLocks noGrp="1"/>
          </p:cNvSpPr>
          <p:nvPr>
            <p:ph type="ctrTitle"/>
          </p:nvPr>
        </p:nvSpPr>
        <p:spPr>
          <a:xfrm>
            <a:off x="1977580" y="247026"/>
            <a:ext cx="7353491" cy="428666"/>
          </a:xfrm>
        </p:spPr>
        <p:txBody>
          <a:bodyPr>
            <a:noAutofit/>
          </a:bodyPr>
          <a:lstStyle/>
          <a:p>
            <a:r>
              <a:rPr lang="de-DE" sz="2000" dirty="0"/>
              <a:t>Trend in </a:t>
            </a:r>
            <a:r>
              <a:rPr lang="de-DE" sz="2000" dirty="0" err="1"/>
              <a:t>intense</a:t>
            </a:r>
            <a:r>
              <a:rPr lang="de-DE" sz="2000" dirty="0"/>
              <a:t> </a:t>
            </a:r>
            <a:r>
              <a:rPr lang="de-DE" sz="2000" dirty="0" err="1"/>
              <a:t>precipitation</a:t>
            </a:r>
            <a:r>
              <a:rPr lang="de-DE" sz="2000" dirty="0"/>
              <a:t> and </a:t>
            </a:r>
            <a:r>
              <a:rPr lang="de-DE" sz="2000" dirty="0" err="1"/>
              <a:t>surface</a:t>
            </a:r>
            <a:r>
              <a:rPr lang="de-DE" sz="2000" dirty="0"/>
              <a:t> </a:t>
            </a:r>
            <a:r>
              <a:rPr lang="de-DE" sz="2000" dirty="0" err="1"/>
              <a:t>runoff</a:t>
            </a:r>
            <a:r>
              <a:rPr lang="de-DE" sz="2000" dirty="0"/>
              <a:t> </a:t>
            </a:r>
            <a:r>
              <a:rPr lang="de-DE" sz="2000" dirty="0" err="1"/>
              <a:t>under</a:t>
            </a:r>
            <a:r>
              <a:rPr lang="de-DE" sz="2000" dirty="0"/>
              <a:t> high-end </a:t>
            </a:r>
            <a:r>
              <a:rPr lang="de-DE" sz="2000" dirty="0" err="1"/>
              <a:t>climate</a:t>
            </a:r>
            <a:r>
              <a:rPr lang="de-DE" sz="2000" dirty="0"/>
              <a:t> </a:t>
            </a:r>
            <a:r>
              <a:rPr lang="de-DE" sz="2000" dirty="0" err="1"/>
              <a:t>change</a:t>
            </a:r>
            <a:r>
              <a:rPr lang="de-DE" sz="2000" dirty="0"/>
              <a:t> </a:t>
            </a:r>
            <a:r>
              <a:rPr lang="de-DE" sz="2000" dirty="0" err="1"/>
              <a:t>conditions</a:t>
            </a:r>
            <a:r>
              <a:rPr lang="de-DE" sz="2000" dirty="0"/>
              <a:t> – </a:t>
            </a:r>
            <a:r>
              <a:rPr lang="de-DE" sz="2000" dirty="0" err="1"/>
              <a:t>Example</a:t>
            </a:r>
            <a:r>
              <a:rPr lang="de-DE" sz="2000" dirty="0"/>
              <a:t> 1</a:t>
            </a:r>
            <a:endParaRPr lang="en-DE" sz="2000" dirty="0"/>
          </a:p>
        </p:txBody>
      </p:sp>
      <p:sp>
        <p:nvSpPr>
          <p:cNvPr id="4" name="Slide Number Placeholder 3">
            <a:extLst>
              <a:ext uri="{FF2B5EF4-FFF2-40B4-BE49-F238E27FC236}">
                <a16:creationId xmlns:a16="http://schemas.microsoft.com/office/drawing/2014/main" id="{C8C5E2AD-D30D-47A7-8BED-B1C18F1B68A3}"/>
              </a:ext>
            </a:extLst>
          </p:cNvPr>
          <p:cNvSpPr>
            <a:spLocks noGrp="1"/>
          </p:cNvSpPr>
          <p:nvPr>
            <p:ph type="sldNum" sz="quarter" idx="12"/>
          </p:nvPr>
        </p:nvSpPr>
        <p:spPr/>
        <p:txBody>
          <a:bodyPr/>
          <a:lstStyle/>
          <a:p>
            <a:fld id="{6B3F9B04-52E9-D64B-8808-0308FE78F2E0}" type="slidenum">
              <a:rPr lang="en-US" smtClean="0"/>
              <a:pPr/>
              <a:t>13</a:t>
            </a:fld>
            <a:endParaRPr lang="en-US"/>
          </a:p>
        </p:txBody>
      </p:sp>
      <p:sp>
        <p:nvSpPr>
          <p:cNvPr id="5" name="Text Placeholder 4">
            <a:extLst>
              <a:ext uri="{FF2B5EF4-FFF2-40B4-BE49-F238E27FC236}">
                <a16:creationId xmlns:a16="http://schemas.microsoft.com/office/drawing/2014/main" id="{038F9D58-E094-4173-B7DC-0E54FE896564}"/>
              </a:ext>
            </a:extLst>
          </p:cNvPr>
          <p:cNvSpPr>
            <a:spLocks noGrp="1"/>
          </p:cNvSpPr>
          <p:nvPr>
            <p:ph type="body" sz="quarter" idx="13"/>
          </p:nvPr>
        </p:nvSpPr>
        <p:spPr/>
        <p:txBody>
          <a:bodyPr/>
          <a:lstStyle/>
          <a:p>
            <a:endParaRPr lang="en-DE"/>
          </a:p>
        </p:txBody>
      </p:sp>
      <p:grpSp>
        <p:nvGrpSpPr>
          <p:cNvPr id="8" name="Group 7">
            <a:extLst>
              <a:ext uri="{FF2B5EF4-FFF2-40B4-BE49-F238E27FC236}">
                <a16:creationId xmlns:a16="http://schemas.microsoft.com/office/drawing/2014/main" id="{4E5DD0E8-5567-4E8D-83E5-B6F74B58D773}"/>
              </a:ext>
            </a:extLst>
          </p:cNvPr>
          <p:cNvGrpSpPr/>
          <p:nvPr/>
        </p:nvGrpSpPr>
        <p:grpSpPr>
          <a:xfrm>
            <a:off x="2209796" y="2514846"/>
            <a:ext cx="4686954" cy="3978195"/>
            <a:chOff x="2209796" y="2514846"/>
            <a:chExt cx="4686954" cy="3978195"/>
          </a:xfrm>
        </p:grpSpPr>
        <p:pic>
          <p:nvPicPr>
            <p:cNvPr id="17" name="Picture 16">
              <a:extLst>
                <a:ext uri="{FF2B5EF4-FFF2-40B4-BE49-F238E27FC236}">
                  <a16:creationId xmlns:a16="http://schemas.microsoft.com/office/drawing/2014/main" id="{181EF297-DE0B-4B8D-A94B-A138BCC1DD94}"/>
                </a:ext>
              </a:extLst>
            </p:cNvPr>
            <p:cNvPicPr>
              <a:picLocks noChangeAspect="1"/>
            </p:cNvPicPr>
            <p:nvPr/>
          </p:nvPicPr>
          <p:blipFill>
            <a:blip r:embed="rId4"/>
            <a:stretch>
              <a:fillRect/>
            </a:stretch>
          </p:blipFill>
          <p:spPr>
            <a:xfrm>
              <a:off x="2209796" y="2514846"/>
              <a:ext cx="4686954" cy="397819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4844DCE-9F43-47FE-BF37-F251E9F5FE67}"/>
                </a:ext>
              </a:extLst>
            </p:cNvPr>
            <p:cNvSpPr/>
            <p:nvPr/>
          </p:nvSpPr>
          <p:spPr>
            <a:xfrm>
              <a:off x="3001460" y="2648631"/>
              <a:ext cx="3152017" cy="369332"/>
            </a:xfrm>
            <a:prstGeom prst="rect">
              <a:avLst/>
            </a:prstGeom>
            <a:solidFill>
              <a:schemeClr val="bg1"/>
            </a:solidFill>
          </p:spPr>
          <p:txBody>
            <a:bodyPr wrap="none">
              <a:spAutoFit/>
            </a:bodyPr>
            <a:lstStyle/>
            <a:p>
              <a:r>
                <a:rPr lang="de-DE" dirty="0"/>
                <a:t>Trend </a:t>
              </a:r>
              <a:r>
                <a:rPr lang="de-DE" dirty="0" err="1"/>
                <a:t>increase</a:t>
              </a:r>
              <a:r>
                <a:rPr lang="de-DE" dirty="0"/>
                <a:t> in </a:t>
              </a:r>
              <a:r>
                <a:rPr lang="de-DE" dirty="0" err="1"/>
                <a:t>surface</a:t>
              </a:r>
              <a:r>
                <a:rPr lang="de-DE" dirty="0"/>
                <a:t> </a:t>
              </a:r>
              <a:r>
                <a:rPr lang="de-DE" dirty="0" err="1"/>
                <a:t>runoff</a:t>
              </a:r>
              <a:endParaRPr lang="en-DE" dirty="0"/>
            </a:p>
          </p:txBody>
        </p:sp>
      </p:grpSp>
      <p:pic>
        <p:nvPicPr>
          <p:cNvPr id="12" name="Grafik 5">
            <a:extLst>
              <a:ext uri="{FF2B5EF4-FFF2-40B4-BE49-F238E27FC236}">
                <a16:creationId xmlns:a16="http://schemas.microsoft.com/office/drawing/2014/main" id="{D93242D5-14A3-469B-8C7D-D15CBE5B037D}"/>
              </a:ext>
            </a:extLst>
          </p:cNvPr>
          <p:cNvPicPr>
            <a:picLocks noChangeAspect="1"/>
          </p:cNvPicPr>
          <p:nvPr/>
        </p:nvPicPr>
        <p:blipFill>
          <a:blip r:embed="rId5"/>
          <a:stretch>
            <a:fillRect/>
          </a:stretch>
        </p:blipFill>
        <p:spPr>
          <a:xfrm>
            <a:off x="9331071" y="-8700"/>
            <a:ext cx="2743200" cy="996588"/>
          </a:xfrm>
          <a:prstGeom prst="rect">
            <a:avLst/>
          </a:prstGeom>
        </p:spPr>
      </p:pic>
    </p:spTree>
    <p:extLst>
      <p:ext uri="{BB962C8B-B14F-4D97-AF65-F5344CB8AC3E}">
        <p14:creationId xmlns:p14="http://schemas.microsoft.com/office/powerpoint/2010/main" val="8238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FBA7B1E-2F43-4819-9906-89890048CF14}"/>
              </a:ext>
            </a:extLst>
          </p:cNvPr>
          <p:cNvPicPr>
            <a:picLocks noGrp="1" noChangeAspect="1"/>
          </p:cNvPicPr>
          <p:nvPr>
            <p:ph idx="1"/>
          </p:nvPr>
        </p:nvPicPr>
        <p:blipFill>
          <a:blip r:embed="rId2"/>
          <a:stretch>
            <a:fillRect/>
          </a:stretch>
        </p:blipFill>
        <p:spPr>
          <a:xfrm>
            <a:off x="7231756" y="1231352"/>
            <a:ext cx="4572000" cy="256698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C8C5E2AD-D30D-47A7-8BED-B1C18F1B68A3}"/>
              </a:ext>
            </a:extLst>
          </p:cNvPr>
          <p:cNvSpPr>
            <a:spLocks noGrp="1"/>
          </p:cNvSpPr>
          <p:nvPr>
            <p:ph type="sldNum" sz="quarter" idx="12"/>
          </p:nvPr>
        </p:nvSpPr>
        <p:spPr/>
        <p:txBody>
          <a:bodyPr/>
          <a:lstStyle/>
          <a:p>
            <a:fld id="{6B3F9B04-52E9-D64B-8808-0308FE78F2E0}" type="slidenum">
              <a:rPr lang="en-US" smtClean="0"/>
              <a:pPr/>
              <a:t>14</a:t>
            </a:fld>
            <a:endParaRPr lang="en-US"/>
          </a:p>
        </p:txBody>
      </p:sp>
      <p:sp>
        <p:nvSpPr>
          <p:cNvPr id="5" name="Text Placeholder 4">
            <a:extLst>
              <a:ext uri="{FF2B5EF4-FFF2-40B4-BE49-F238E27FC236}">
                <a16:creationId xmlns:a16="http://schemas.microsoft.com/office/drawing/2014/main" id="{038F9D58-E094-4173-B7DC-0E54FE896564}"/>
              </a:ext>
            </a:extLst>
          </p:cNvPr>
          <p:cNvSpPr>
            <a:spLocks noGrp="1"/>
          </p:cNvSpPr>
          <p:nvPr>
            <p:ph type="body" sz="quarter" idx="13"/>
          </p:nvPr>
        </p:nvSpPr>
        <p:spPr/>
        <p:txBody>
          <a:bodyPr/>
          <a:lstStyle/>
          <a:p>
            <a:endParaRPr lang="en-DE" dirty="0"/>
          </a:p>
        </p:txBody>
      </p:sp>
      <p:grpSp>
        <p:nvGrpSpPr>
          <p:cNvPr id="8" name="Group 7">
            <a:extLst>
              <a:ext uri="{FF2B5EF4-FFF2-40B4-BE49-F238E27FC236}">
                <a16:creationId xmlns:a16="http://schemas.microsoft.com/office/drawing/2014/main" id="{59FA0E37-4F7A-4C5D-A595-4595D8BA1A64}"/>
              </a:ext>
            </a:extLst>
          </p:cNvPr>
          <p:cNvGrpSpPr/>
          <p:nvPr/>
        </p:nvGrpSpPr>
        <p:grpSpPr>
          <a:xfrm>
            <a:off x="533400" y="1517443"/>
            <a:ext cx="4686954" cy="3978195"/>
            <a:chOff x="388244" y="1231352"/>
            <a:chExt cx="4686954" cy="3978195"/>
          </a:xfrm>
        </p:grpSpPr>
        <p:pic>
          <p:nvPicPr>
            <p:cNvPr id="6" name="Picture 5">
              <a:extLst>
                <a:ext uri="{FF2B5EF4-FFF2-40B4-BE49-F238E27FC236}">
                  <a16:creationId xmlns:a16="http://schemas.microsoft.com/office/drawing/2014/main" id="{F6AEF700-97D3-479E-A713-99299D39E556}"/>
                </a:ext>
              </a:extLst>
            </p:cNvPr>
            <p:cNvPicPr>
              <a:picLocks noChangeAspect="1"/>
            </p:cNvPicPr>
            <p:nvPr/>
          </p:nvPicPr>
          <p:blipFill>
            <a:blip r:embed="rId3"/>
            <a:stretch>
              <a:fillRect/>
            </a:stretch>
          </p:blipFill>
          <p:spPr>
            <a:xfrm>
              <a:off x="388244" y="1231352"/>
              <a:ext cx="4686954" cy="397819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9A14F47-1C64-40EF-9042-DFD20EF5399F}"/>
                </a:ext>
              </a:extLst>
            </p:cNvPr>
            <p:cNvSpPr txBox="1"/>
            <p:nvPr/>
          </p:nvSpPr>
          <p:spPr>
            <a:xfrm>
              <a:off x="1330012" y="1310017"/>
              <a:ext cx="3048000" cy="369332"/>
            </a:xfrm>
            <a:prstGeom prst="rect">
              <a:avLst/>
            </a:prstGeom>
            <a:solidFill>
              <a:schemeClr val="bg1"/>
            </a:solidFill>
          </p:spPr>
          <p:txBody>
            <a:bodyPr wrap="square" rtlCol="0">
              <a:spAutoFit/>
            </a:bodyPr>
            <a:lstStyle/>
            <a:p>
              <a:r>
                <a:rPr lang="de-DE" dirty="0"/>
                <a:t>Trend </a:t>
              </a:r>
              <a:r>
                <a:rPr lang="de-DE" dirty="0" err="1"/>
                <a:t>increase</a:t>
              </a:r>
              <a:r>
                <a:rPr lang="de-DE" dirty="0"/>
                <a:t> in </a:t>
              </a:r>
              <a:r>
                <a:rPr lang="de-DE" dirty="0" err="1"/>
                <a:t>precipitation</a:t>
              </a:r>
              <a:endParaRPr lang="en-DE" dirty="0"/>
            </a:p>
          </p:txBody>
        </p:sp>
      </p:grpSp>
      <p:grpSp>
        <p:nvGrpSpPr>
          <p:cNvPr id="11" name="Group 10">
            <a:extLst>
              <a:ext uri="{FF2B5EF4-FFF2-40B4-BE49-F238E27FC236}">
                <a16:creationId xmlns:a16="http://schemas.microsoft.com/office/drawing/2014/main" id="{E5924C6E-E7EA-4EA8-983E-8B183992ED09}"/>
              </a:ext>
            </a:extLst>
          </p:cNvPr>
          <p:cNvGrpSpPr/>
          <p:nvPr/>
        </p:nvGrpSpPr>
        <p:grpSpPr>
          <a:xfrm>
            <a:off x="2140232" y="2515908"/>
            <a:ext cx="4686954" cy="3978195"/>
            <a:chOff x="1995076" y="2229817"/>
            <a:chExt cx="4686954" cy="3978195"/>
          </a:xfrm>
        </p:grpSpPr>
        <p:pic>
          <p:nvPicPr>
            <p:cNvPr id="10" name="Picture 9">
              <a:extLst>
                <a:ext uri="{FF2B5EF4-FFF2-40B4-BE49-F238E27FC236}">
                  <a16:creationId xmlns:a16="http://schemas.microsoft.com/office/drawing/2014/main" id="{0A2B1910-1E2F-420E-BE73-C9D67F8B669D}"/>
                </a:ext>
              </a:extLst>
            </p:cNvPr>
            <p:cNvPicPr>
              <a:picLocks noChangeAspect="1"/>
            </p:cNvPicPr>
            <p:nvPr/>
          </p:nvPicPr>
          <p:blipFill>
            <a:blip r:embed="rId4"/>
            <a:stretch>
              <a:fillRect/>
            </a:stretch>
          </p:blipFill>
          <p:spPr>
            <a:xfrm>
              <a:off x="1995076" y="2229817"/>
              <a:ext cx="4686954" cy="397819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EB747A9-BB45-4703-A805-6DA27AB4F18A}"/>
                </a:ext>
              </a:extLst>
            </p:cNvPr>
            <p:cNvSpPr/>
            <p:nvPr/>
          </p:nvSpPr>
          <p:spPr>
            <a:xfrm>
              <a:off x="2863526" y="2308482"/>
              <a:ext cx="3152017" cy="369332"/>
            </a:xfrm>
            <a:prstGeom prst="rect">
              <a:avLst/>
            </a:prstGeom>
            <a:solidFill>
              <a:schemeClr val="bg1"/>
            </a:solidFill>
          </p:spPr>
          <p:txBody>
            <a:bodyPr wrap="none">
              <a:spAutoFit/>
            </a:bodyPr>
            <a:lstStyle/>
            <a:p>
              <a:r>
                <a:rPr lang="de-DE" dirty="0"/>
                <a:t>Trend </a:t>
              </a:r>
              <a:r>
                <a:rPr lang="de-DE" dirty="0" err="1"/>
                <a:t>increase</a:t>
              </a:r>
              <a:r>
                <a:rPr lang="de-DE" dirty="0"/>
                <a:t> in </a:t>
              </a:r>
              <a:r>
                <a:rPr lang="de-DE" dirty="0" err="1"/>
                <a:t>surface</a:t>
              </a:r>
              <a:r>
                <a:rPr lang="de-DE" dirty="0"/>
                <a:t> </a:t>
              </a:r>
              <a:r>
                <a:rPr lang="de-DE" dirty="0" err="1"/>
                <a:t>runoff</a:t>
              </a:r>
              <a:endParaRPr lang="en-DE" dirty="0"/>
            </a:p>
          </p:txBody>
        </p:sp>
      </p:grpSp>
      <p:pic>
        <p:nvPicPr>
          <p:cNvPr id="14" name="Picture 13">
            <a:extLst>
              <a:ext uri="{FF2B5EF4-FFF2-40B4-BE49-F238E27FC236}">
                <a16:creationId xmlns:a16="http://schemas.microsoft.com/office/drawing/2014/main" id="{78E86B0B-B2DD-4A95-B1B6-220BC29504D1}"/>
              </a:ext>
            </a:extLst>
          </p:cNvPr>
          <p:cNvPicPr>
            <a:picLocks noChangeAspect="1"/>
          </p:cNvPicPr>
          <p:nvPr/>
        </p:nvPicPr>
        <p:blipFill>
          <a:blip r:embed="rId5"/>
          <a:stretch>
            <a:fillRect/>
          </a:stretch>
        </p:blipFill>
        <p:spPr>
          <a:xfrm>
            <a:off x="8488028" y="4057628"/>
            <a:ext cx="3307080" cy="1860232"/>
          </a:xfrm>
          <a:prstGeom prst="rect">
            <a:avLst/>
          </a:prstGeom>
          <a:ln>
            <a:noFill/>
          </a:ln>
          <a:effectLst>
            <a:outerShdw blurRad="292100" dist="139700" dir="2700000" algn="tl" rotWithShape="0">
              <a:srgbClr val="333333">
                <a:alpha val="65000"/>
              </a:srgbClr>
            </a:outerShdw>
          </a:effectLst>
        </p:spPr>
      </p:pic>
      <p:pic>
        <p:nvPicPr>
          <p:cNvPr id="13" name="Grafik 5">
            <a:extLst>
              <a:ext uri="{FF2B5EF4-FFF2-40B4-BE49-F238E27FC236}">
                <a16:creationId xmlns:a16="http://schemas.microsoft.com/office/drawing/2014/main" id="{FFFCAE00-3A44-48FF-9356-DA983A36B44E}"/>
              </a:ext>
            </a:extLst>
          </p:cNvPr>
          <p:cNvPicPr>
            <a:picLocks noChangeAspect="1"/>
          </p:cNvPicPr>
          <p:nvPr/>
        </p:nvPicPr>
        <p:blipFill>
          <a:blip r:embed="rId6"/>
          <a:stretch>
            <a:fillRect/>
          </a:stretch>
        </p:blipFill>
        <p:spPr>
          <a:xfrm>
            <a:off x="9331071" y="-8700"/>
            <a:ext cx="2743200" cy="996588"/>
          </a:xfrm>
          <a:prstGeom prst="rect">
            <a:avLst/>
          </a:prstGeom>
        </p:spPr>
      </p:pic>
      <p:sp>
        <p:nvSpPr>
          <p:cNvPr id="16" name="Title 2">
            <a:extLst>
              <a:ext uri="{FF2B5EF4-FFF2-40B4-BE49-F238E27FC236}">
                <a16:creationId xmlns:a16="http://schemas.microsoft.com/office/drawing/2014/main" id="{73E2E239-401D-47C7-92C3-25F67377F8FC}"/>
              </a:ext>
            </a:extLst>
          </p:cNvPr>
          <p:cNvSpPr>
            <a:spLocks noGrp="1"/>
          </p:cNvSpPr>
          <p:nvPr>
            <p:ph type="ctrTitle"/>
          </p:nvPr>
        </p:nvSpPr>
        <p:spPr>
          <a:xfrm>
            <a:off x="1977580" y="247026"/>
            <a:ext cx="7353491" cy="428666"/>
          </a:xfrm>
        </p:spPr>
        <p:txBody>
          <a:bodyPr>
            <a:noAutofit/>
          </a:bodyPr>
          <a:lstStyle/>
          <a:p>
            <a:r>
              <a:rPr lang="de-DE" sz="2000" dirty="0"/>
              <a:t>Trend in </a:t>
            </a:r>
            <a:r>
              <a:rPr lang="de-DE" sz="2000" dirty="0" err="1"/>
              <a:t>intense</a:t>
            </a:r>
            <a:r>
              <a:rPr lang="de-DE" sz="2000" dirty="0"/>
              <a:t> </a:t>
            </a:r>
            <a:r>
              <a:rPr lang="de-DE" sz="2000" dirty="0" err="1"/>
              <a:t>precipitation</a:t>
            </a:r>
            <a:r>
              <a:rPr lang="de-DE" sz="2000" dirty="0"/>
              <a:t> and </a:t>
            </a:r>
            <a:r>
              <a:rPr lang="de-DE" sz="2000" dirty="0" err="1"/>
              <a:t>surface</a:t>
            </a:r>
            <a:r>
              <a:rPr lang="de-DE" sz="2000" dirty="0"/>
              <a:t> </a:t>
            </a:r>
            <a:r>
              <a:rPr lang="de-DE" sz="2000" dirty="0" err="1"/>
              <a:t>runoff</a:t>
            </a:r>
            <a:r>
              <a:rPr lang="de-DE" sz="2000" dirty="0"/>
              <a:t> </a:t>
            </a:r>
            <a:r>
              <a:rPr lang="de-DE" sz="2000" dirty="0" err="1"/>
              <a:t>under</a:t>
            </a:r>
            <a:r>
              <a:rPr lang="de-DE" sz="2000" dirty="0"/>
              <a:t> high-end </a:t>
            </a:r>
            <a:r>
              <a:rPr lang="de-DE" sz="2000" dirty="0" err="1"/>
              <a:t>climate</a:t>
            </a:r>
            <a:r>
              <a:rPr lang="de-DE" sz="2000" dirty="0"/>
              <a:t> </a:t>
            </a:r>
            <a:r>
              <a:rPr lang="de-DE" sz="2000" dirty="0" err="1"/>
              <a:t>change</a:t>
            </a:r>
            <a:r>
              <a:rPr lang="de-DE" sz="2000" dirty="0"/>
              <a:t> </a:t>
            </a:r>
            <a:r>
              <a:rPr lang="de-DE" sz="2000" dirty="0" err="1"/>
              <a:t>conditions</a:t>
            </a:r>
            <a:r>
              <a:rPr lang="de-DE" sz="2000" dirty="0"/>
              <a:t> – </a:t>
            </a:r>
            <a:r>
              <a:rPr lang="de-DE" sz="2000" dirty="0" err="1"/>
              <a:t>Example</a:t>
            </a:r>
            <a:r>
              <a:rPr lang="de-DE" sz="2000" dirty="0"/>
              <a:t> 1</a:t>
            </a:r>
            <a:endParaRPr lang="en-DE" sz="2000" dirty="0"/>
          </a:p>
        </p:txBody>
      </p:sp>
    </p:spTree>
    <p:extLst>
      <p:ext uri="{BB962C8B-B14F-4D97-AF65-F5344CB8AC3E}">
        <p14:creationId xmlns:p14="http://schemas.microsoft.com/office/powerpoint/2010/main" val="408638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Health and heat</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15</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rgbClr val="524F4F"/>
                </a:solidFill>
              </a:rPr>
              <a:t>Health: </a:t>
            </a:r>
            <a:r>
              <a:rPr lang="de-DE" sz="2400" b="1" dirty="0" err="1">
                <a:solidFill>
                  <a:srgbClr val="524F4F"/>
                </a:solidFill>
              </a:rPr>
              <a:t>Wet</a:t>
            </a:r>
            <a:r>
              <a:rPr lang="de-DE" sz="2400" b="1" dirty="0">
                <a:solidFill>
                  <a:srgbClr val="524F4F"/>
                </a:solidFill>
              </a:rPr>
              <a:t> </a:t>
            </a:r>
            <a:r>
              <a:rPr lang="de-DE" sz="2400" b="1" dirty="0" err="1">
                <a:solidFill>
                  <a:srgbClr val="524F4F"/>
                </a:solidFill>
              </a:rPr>
              <a:t>Bulb</a:t>
            </a:r>
            <a:r>
              <a:rPr lang="de-DE" sz="2400" b="1" dirty="0">
                <a:solidFill>
                  <a:srgbClr val="524F4F"/>
                </a:solidFill>
              </a:rPr>
              <a:t> Globe </a:t>
            </a:r>
            <a:r>
              <a:rPr lang="de-DE" sz="2400" b="1" dirty="0" err="1">
                <a:solidFill>
                  <a:srgbClr val="524F4F"/>
                </a:solidFill>
              </a:rPr>
              <a:t>Temperature</a:t>
            </a:r>
            <a:endParaRPr lang="de-DE" sz="2400" b="1" dirty="0">
              <a:solidFill>
                <a:srgbClr val="524F4F"/>
              </a:solidFill>
              <a:cs typeface="Calibri"/>
            </a:endParaRPr>
          </a:p>
        </p:txBody>
      </p:sp>
      <p:sp>
        <p:nvSpPr>
          <p:cNvPr id="2" name="Text Placeholder 1"/>
          <p:cNvSpPr>
            <a:spLocks noGrp="1"/>
          </p:cNvSpPr>
          <p:nvPr>
            <p:ph type="body" sz="quarter" idx="13"/>
          </p:nvPr>
        </p:nvSpPr>
        <p:spPr/>
        <p:txBody>
          <a:bodyPr/>
          <a:lstStyle/>
          <a:p>
            <a:r>
              <a:rPr lang="en-US" dirty="0"/>
              <a:t>Workshop II: </a:t>
            </a:r>
            <a:r>
              <a:rPr lang="en-US" dirty="0" err="1"/>
              <a:t>Egaleo</a:t>
            </a:r>
            <a:r>
              <a:rPr lang="en-US" dirty="0"/>
              <a:t> – Climate vulnerability, Impacts and Projections</a:t>
            </a:r>
          </a:p>
        </p:txBody>
      </p:sp>
      <p:sp>
        <p:nvSpPr>
          <p:cNvPr id="8" name="Textfeld 7">
            <a:extLst>
              <a:ext uri="{FF2B5EF4-FFF2-40B4-BE49-F238E27FC236}">
                <a16:creationId xmlns:a16="http://schemas.microsoft.com/office/drawing/2014/main" id="{1435A7C0-2D8E-2B45-D077-563549E71F2D}"/>
              </a:ext>
            </a:extLst>
          </p:cNvPr>
          <p:cNvSpPr txBox="1"/>
          <p:nvPr/>
        </p:nvSpPr>
        <p:spPr>
          <a:xfrm>
            <a:off x="6096000" y="1680087"/>
            <a:ext cx="5143035" cy="450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solidFill>
                  <a:srgbClr val="FF0000"/>
                </a:solidFill>
                <a:cs typeface="Calibri"/>
              </a:rPr>
              <a:t>Wet Bulb Globe Temperature (WBGT) </a:t>
            </a:r>
            <a:r>
              <a:rPr lang="en-US" dirty="0">
                <a:cs typeface="Calibri"/>
              </a:rPr>
              <a:t>is a measurement used to assess the risk of heat related </a:t>
            </a:r>
            <a:r>
              <a:rPr lang="en-US" dirty="0" err="1">
                <a:cs typeface="Calibri"/>
              </a:rPr>
              <a:t>illnessess</a:t>
            </a:r>
            <a:r>
              <a:rPr lang="en-US" dirty="0">
                <a:cs typeface="Calibri"/>
              </a:rPr>
              <a:t> due to exposure to the current temperature, humidity, wind speed and solar radiation parameters.</a:t>
            </a:r>
          </a:p>
          <a:p>
            <a:pPr>
              <a:spcAft>
                <a:spcPts val="600"/>
              </a:spcAft>
            </a:pPr>
            <a:r>
              <a:rPr lang="en-US" dirty="0">
                <a:cs typeface="Calibri"/>
              </a:rPr>
              <a:t>Max WBGT corresponds to the daily maximum values of WBGT. </a:t>
            </a:r>
          </a:p>
          <a:p>
            <a:pPr>
              <a:spcAft>
                <a:spcPts val="600"/>
              </a:spcAft>
            </a:pPr>
            <a:endParaRPr lang="en-US" dirty="0">
              <a:cs typeface="Calibri"/>
            </a:endParaRPr>
          </a:p>
          <a:p>
            <a:pPr>
              <a:spcAft>
                <a:spcPts val="600"/>
              </a:spcAft>
            </a:pPr>
            <a:r>
              <a:rPr lang="en-US" dirty="0">
                <a:cs typeface="Calibri"/>
              </a:rPr>
              <a:t>&lt; 25.6°C - 27.7°C = White: 5 min rest every 30 min</a:t>
            </a:r>
          </a:p>
          <a:p>
            <a:pPr>
              <a:spcAft>
                <a:spcPts val="600"/>
              </a:spcAft>
            </a:pPr>
            <a:r>
              <a:rPr lang="en-US" dirty="0">
                <a:cs typeface="Calibri"/>
              </a:rPr>
              <a:t>27.8°C - 29.4°C = Green: 5 min rest every 25 min</a:t>
            </a:r>
          </a:p>
          <a:p>
            <a:pPr>
              <a:spcAft>
                <a:spcPts val="600"/>
              </a:spcAft>
            </a:pPr>
            <a:r>
              <a:rPr lang="en-US" dirty="0">
                <a:cs typeface="Calibri"/>
              </a:rPr>
              <a:t>29.5°C - 31°C = Yellow: 5 min rest every 20 min</a:t>
            </a:r>
          </a:p>
          <a:p>
            <a:pPr>
              <a:spcAft>
                <a:spcPts val="600"/>
              </a:spcAft>
            </a:pPr>
            <a:r>
              <a:rPr lang="en-US" dirty="0">
                <a:cs typeface="Calibri"/>
              </a:rPr>
              <a:t>31.1°C - 32.1°C = Red: 5 min rest every 15 min</a:t>
            </a:r>
          </a:p>
          <a:p>
            <a:pPr>
              <a:spcAft>
                <a:spcPts val="600"/>
              </a:spcAft>
            </a:pPr>
            <a:r>
              <a:rPr lang="en-US" dirty="0">
                <a:cs typeface="Calibri"/>
              </a:rPr>
              <a:t>&gt; 32.2°C = Black: Suspend athletic activities recommended</a:t>
            </a:r>
            <a:endParaRPr lang="de-DE" dirty="0">
              <a:cs typeface="Calibri"/>
            </a:endParaRPr>
          </a:p>
        </p:txBody>
      </p:sp>
      <p:pic>
        <p:nvPicPr>
          <p:cNvPr id="10" name="Picture 9">
            <a:extLst>
              <a:ext uri="{FF2B5EF4-FFF2-40B4-BE49-F238E27FC236}">
                <a16:creationId xmlns:a16="http://schemas.microsoft.com/office/drawing/2014/main" id="{B16DEA9E-A7C4-4B59-8325-BB8F42B5C785}"/>
              </a:ext>
            </a:extLst>
          </p:cNvPr>
          <p:cNvPicPr>
            <a:picLocks noChangeAspect="1"/>
          </p:cNvPicPr>
          <p:nvPr/>
        </p:nvPicPr>
        <p:blipFill>
          <a:blip r:embed="rId2"/>
          <a:stretch>
            <a:fillRect/>
          </a:stretch>
        </p:blipFill>
        <p:spPr>
          <a:xfrm>
            <a:off x="368420" y="1780985"/>
            <a:ext cx="5440680" cy="4663440"/>
          </a:xfrm>
          <a:prstGeom prst="rect">
            <a:avLst/>
          </a:prstGeom>
        </p:spPr>
      </p:pic>
    </p:spTree>
    <p:extLst>
      <p:ext uri="{BB962C8B-B14F-4D97-AF65-F5344CB8AC3E}">
        <p14:creationId xmlns:p14="http://schemas.microsoft.com/office/powerpoint/2010/main" val="3065784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Heat and outdoor productivity</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16</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rgbClr val="524F4F"/>
                </a:solidFill>
              </a:rPr>
              <a:t>Outdoor </a:t>
            </a:r>
            <a:r>
              <a:rPr lang="de-DE" sz="2400" b="1" dirty="0" err="1">
                <a:solidFill>
                  <a:srgbClr val="524F4F"/>
                </a:solidFill>
              </a:rPr>
              <a:t>productivity</a:t>
            </a:r>
            <a:endParaRPr lang="de-DE" sz="2400" b="1" dirty="0">
              <a:solidFill>
                <a:srgbClr val="524F4F"/>
              </a:solidFill>
              <a:cs typeface="Calibri"/>
            </a:endParaRPr>
          </a:p>
        </p:txBody>
      </p:sp>
      <p:sp>
        <p:nvSpPr>
          <p:cNvPr id="2" name="Text Placeholder 1"/>
          <p:cNvSpPr>
            <a:spLocks noGrp="1"/>
          </p:cNvSpPr>
          <p:nvPr>
            <p:ph type="body" sz="quarter" idx="13"/>
          </p:nvPr>
        </p:nvSpPr>
        <p:spPr/>
        <p:txBody>
          <a:bodyPr/>
          <a:lstStyle/>
          <a:p>
            <a:r>
              <a:rPr lang="en-US" dirty="0"/>
              <a:t>Workshop II: </a:t>
            </a:r>
            <a:r>
              <a:rPr lang="en-US" dirty="0" err="1"/>
              <a:t>Egaleo</a:t>
            </a:r>
            <a:r>
              <a:rPr lang="en-US" dirty="0"/>
              <a:t>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9331071" y="-8700"/>
            <a:ext cx="2743200" cy="996588"/>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6096000" y="1680087"/>
            <a:ext cx="5143035"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solidFill>
                  <a:srgbClr val="FF0000"/>
                </a:solidFill>
                <a:cs typeface="Calibri"/>
              </a:rPr>
              <a:t>Labor productivity </a:t>
            </a:r>
            <a:r>
              <a:rPr lang="en-US" dirty="0">
                <a:cs typeface="Calibri"/>
              </a:rPr>
              <a:t>denotes the maximum potential work output achievable by an individual in a day. This measure is represented as a percentage (%) to indicate the proportion of work that can be achieved under current climatic conditions. It is mainly derived from the impact of heat on productivity, as exposure to heat stress tends to diminish the average worker's capacity to perform tasks efficiently.</a:t>
            </a:r>
          </a:p>
          <a:p>
            <a:pPr>
              <a:spcAft>
                <a:spcPts val="600"/>
              </a:spcAft>
            </a:pPr>
            <a:endParaRPr lang="en-US" dirty="0">
              <a:cs typeface="Calibri"/>
            </a:endParaRPr>
          </a:p>
          <a:p>
            <a:pPr>
              <a:spcAft>
                <a:spcPts val="600"/>
              </a:spcAft>
            </a:pPr>
            <a:r>
              <a:rPr lang="en-US" dirty="0">
                <a:cs typeface="Calibri"/>
              </a:rPr>
              <a:t>There are 4 different levels of labor productivity levels, each corresponding to a certain amount of work intensity:</a:t>
            </a:r>
          </a:p>
          <a:p>
            <a:pPr>
              <a:spcAft>
                <a:spcPts val="600"/>
              </a:spcAft>
            </a:pPr>
            <a:r>
              <a:rPr lang="en-US" dirty="0">
                <a:cs typeface="Calibri"/>
              </a:rPr>
              <a:t>200W = Low intensity work</a:t>
            </a:r>
          </a:p>
          <a:p>
            <a:pPr>
              <a:spcAft>
                <a:spcPts val="600"/>
              </a:spcAft>
            </a:pPr>
            <a:r>
              <a:rPr lang="en-US" dirty="0">
                <a:cs typeface="Calibri"/>
              </a:rPr>
              <a:t>300W = Medium intensity work</a:t>
            </a:r>
          </a:p>
          <a:p>
            <a:pPr>
              <a:spcAft>
                <a:spcPts val="600"/>
              </a:spcAft>
            </a:pPr>
            <a:r>
              <a:rPr lang="en-US" dirty="0">
                <a:cs typeface="Calibri"/>
              </a:rPr>
              <a:t>400W = High intensity work</a:t>
            </a:r>
          </a:p>
          <a:p>
            <a:pPr>
              <a:spcAft>
                <a:spcPts val="600"/>
              </a:spcAft>
            </a:pPr>
            <a:r>
              <a:rPr lang="en-US" dirty="0">
                <a:cs typeface="Calibri"/>
              </a:rPr>
              <a:t>500W = Very high intensity work</a:t>
            </a:r>
            <a:endParaRPr lang="de-DE" dirty="0">
              <a:cs typeface="Calibri"/>
            </a:endParaRPr>
          </a:p>
        </p:txBody>
      </p:sp>
      <p:pic>
        <p:nvPicPr>
          <p:cNvPr id="9" name="Picture 8">
            <a:extLst>
              <a:ext uri="{FF2B5EF4-FFF2-40B4-BE49-F238E27FC236}">
                <a16:creationId xmlns:a16="http://schemas.microsoft.com/office/drawing/2014/main" id="{A3131214-4D65-41EB-9D3F-771C65B3E0E3}"/>
              </a:ext>
            </a:extLst>
          </p:cNvPr>
          <p:cNvPicPr>
            <a:picLocks noChangeAspect="1"/>
          </p:cNvPicPr>
          <p:nvPr/>
        </p:nvPicPr>
        <p:blipFill>
          <a:blip r:embed="rId3"/>
          <a:stretch>
            <a:fillRect/>
          </a:stretch>
        </p:blipFill>
        <p:spPr>
          <a:xfrm>
            <a:off x="368420" y="1780985"/>
            <a:ext cx="5354955" cy="4640580"/>
          </a:xfrm>
          <a:prstGeom prst="rect">
            <a:avLst/>
          </a:prstGeom>
        </p:spPr>
      </p:pic>
    </p:spTree>
    <p:extLst>
      <p:ext uri="{BB962C8B-B14F-4D97-AF65-F5344CB8AC3E}">
        <p14:creationId xmlns:p14="http://schemas.microsoft.com/office/powerpoint/2010/main" val="2850797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Projected climate changes for </a:t>
            </a:r>
            <a:r>
              <a:rPr lang="en-US" dirty="0" err="1">
                <a:latin typeface="Verdana"/>
                <a:ea typeface="Verdana"/>
                <a:cs typeface="Tahoma"/>
              </a:rPr>
              <a:t>Gjovik</a:t>
            </a:r>
            <a:r>
              <a:rPr lang="en-US" dirty="0">
                <a:latin typeface="Verdana"/>
                <a:ea typeface="Verdana"/>
                <a:cs typeface="Tahoma"/>
              </a:rPr>
              <a:t> relative to 1991-2020</a:t>
            </a:r>
            <a:endParaRPr lang="fr-FR" dirty="0"/>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17</a:t>
            </a:fld>
            <a:endParaRPr lang="en-US"/>
          </a:p>
        </p:txBody>
      </p:sp>
      <p:sp>
        <p:nvSpPr>
          <p:cNvPr id="12" name="Text Placeholder 11"/>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15" name="Textfeld 15">
            <a:extLst>
              <a:ext uri="{FF2B5EF4-FFF2-40B4-BE49-F238E27FC236}">
                <a16:creationId xmlns:a16="http://schemas.microsoft.com/office/drawing/2014/main" id="{F75E200A-5D29-48B1-B0C6-C11BFC5AAED3}"/>
              </a:ext>
            </a:extLst>
          </p:cNvPr>
          <p:cNvSpPr txBox="1"/>
          <p:nvPr/>
        </p:nvSpPr>
        <p:spPr>
          <a:xfrm>
            <a:off x="450523" y="1665333"/>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rgbClr val="524F4F"/>
                </a:solidFill>
              </a:rPr>
              <a:t>Heat stress</a:t>
            </a:r>
            <a:endParaRPr lang="de-DE" sz="2400" b="1" dirty="0">
              <a:solidFill>
                <a:srgbClr val="524F4F"/>
              </a:solidFill>
              <a:cs typeface="Calibri"/>
            </a:endParaRPr>
          </a:p>
        </p:txBody>
      </p:sp>
      <p:sp>
        <p:nvSpPr>
          <p:cNvPr id="11" name="Textfeld 13">
            <a:extLst>
              <a:ext uri="{FF2B5EF4-FFF2-40B4-BE49-F238E27FC236}">
                <a16:creationId xmlns:a16="http://schemas.microsoft.com/office/drawing/2014/main" id="{2EF2C7F8-7DC0-4B5D-AC65-99BD126C4D12}"/>
              </a:ext>
            </a:extLst>
          </p:cNvPr>
          <p:cNvSpPr txBox="1"/>
          <p:nvPr/>
        </p:nvSpPr>
        <p:spPr>
          <a:xfrm>
            <a:off x="10402797" y="6356349"/>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graphicFrame>
        <p:nvGraphicFramePr>
          <p:cNvPr id="6" name="Table 5">
            <a:extLst>
              <a:ext uri="{FF2B5EF4-FFF2-40B4-BE49-F238E27FC236}">
                <a16:creationId xmlns:a16="http://schemas.microsoft.com/office/drawing/2014/main" id="{A0AF8317-29A2-4BF4-B4F2-F95A76F4F486}"/>
              </a:ext>
            </a:extLst>
          </p:cNvPr>
          <p:cNvGraphicFramePr>
            <a:graphicFrameLocks noGrp="1"/>
          </p:cNvGraphicFramePr>
          <p:nvPr>
            <p:extLst/>
          </p:nvPr>
        </p:nvGraphicFramePr>
        <p:xfrm>
          <a:off x="785670" y="2412650"/>
          <a:ext cx="10025884" cy="2763520"/>
        </p:xfrm>
        <a:graphic>
          <a:graphicData uri="http://schemas.openxmlformats.org/drawingml/2006/table">
            <a:tbl>
              <a:tblPr firstRow="1" bandRow="1">
                <a:tableStyleId>{5C22544A-7EE6-4342-B048-85BDC9FD1C3A}</a:tableStyleId>
              </a:tblPr>
              <a:tblGrid>
                <a:gridCol w="3914429">
                  <a:extLst>
                    <a:ext uri="{9D8B030D-6E8A-4147-A177-3AD203B41FA5}">
                      <a16:colId xmlns:a16="http://schemas.microsoft.com/office/drawing/2014/main" val="3615304091"/>
                    </a:ext>
                  </a:extLst>
                </a:gridCol>
                <a:gridCol w="2043692">
                  <a:extLst>
                    <a:ext uri="{9D8B030D-6E8A-4147-A177-3AD203B41FA5}">
                      <a16:colId xmlns:a16="http://schemas.microsoft.com/office/drawing/2014/main" val="4206436115"/>
                    </a:ext>
                  </a:extLst>
                </a:gridCol>
                <a:gridCol w="2118462">
                  <a:extLst>
                    <a:ext uri="{9D8B030D-6E8A-4147-A177-3AD203B41FA5}">
                      <a16:colId xmlns:a16="http://schemas.microsoft.com/office/drawing/2014/main" val="1288409314"/>
                    </a:ext>
                  </a:extLst>
                </a:gridCol>
                <a:gridCol w="1949301">
                  <a:extLst>
                    <a:ext uri="{9D8B030D-6E8A-4147-A177-3AD203B41FA5}">
                      <a16:colId xmlns:a16="http://schemas.microsoft.com/office/drawing/2014/main" val="2739299176"/>
                    </a:ext>
                  </a:extLst>
                </a:gridCol>
              </a:tblGrid>
              <a:tr h="370840">
                <a:tc>
                  <a:txBody>
                    <a:bodyPr/>
                    <a:lstStyle/>
                    <a:p>
                      <a:endParaRPr lang="LID4096" dirty="0"/>
                    </a:p>
                  </a:txBody>
                  <a:tcPr/>
                </a:tc>
                <a:tc>
                  <a:txBody>
                    <a:bodyPr/>
                    <a:lstStyle/>
                    <a:p>
                      <a:r>
                        <a:rPr lang="en-US" dirty="0"/>
                        <a:t>2021-2050</a:t>
                      </a:r>
                      <a:endParaRPr lang="LID4096" dirty="0"/>
                    </a:p>
                  </a:txBody>
                  <a:tcPr/>
                </a:tc>
                <a:tc>
                  <a:txBody>
                    <a:bodyPr/>
                    <a:lstStyle/>
                    <a:p>
                      <a:r>
                        <a:rPr lang="en-US" dirty="0"/>
                        <a:t>2031-2060</a:t>
                      </a:r>
                      <a:endParaRPr lang="LID4096" dirty="0"/>
                    </a:p>
                  </a:txBody>
                  <a:tcPr/>
                </a:tc>
                <a:tc>
                  <a:txBody>
                    <a:bodyPr/>
                    <a:lstStyle/>
                    <a:p>
                      <a:r>
                        <a:rPr lang="en-US" dirty="0"/>
                        <a:t>2071-2100</a:t>
                      </a:r>
                      <a:endParaRPr lang="LID4096" dirty="0"/>
                    </a:p>
                  </a:txBody>
                  <a:tcPr/>
                </a:tc>
                <a:extLst>
                  <a:ext uri="{0D108BD9-81ED-4DB2-BD59-A6C34878D82A}">
                    <a16:rowId xmlns:a16="http://schemas.microsoft.com/office/drawing/2014/main" val="3979237796"/>
                  </a:ext>
                </a:extLst>
              </a:tr>
              <a:tr h="370840">
                <a:tc>
                  <a:txBody>
                    <a:bodyPr/>
                    <a:lstStyle/>
                    <a:p>
                      <a:r>
                        <a:rPr lang="en-US" b="1" dirty="0"/>
                        <a:t>summer days </a:t>
                      </a:r>
                      <a:r>
                        <a:rPr lang="en-GB" dirty="0"/>
                        <a:t>(</a:t>
                      </a:r>
                      <a:r>
                        <a:rPr lang="en-GB" dirty="0" err="1"/>
                        <a:t>T</a:t>
                      </a:r>
                      <a:r>
                        <a:rPr lang="en-GB" sz="1200" dirty="0" err="1"/>
                        <a:t>max</a:t>
                      </a:r>
                      <a:r>
                        <a:rPr lang="en-GB" dirty="0"/>
                        <a:t> &gt; 25 °C): </a:t>
                      </a:r>
                      <a:endParaRPr lang="LID4096" dirty="0"/>
                    </a:p>
                  </a:txBody>
                  <a:tcPr/>
                </a:tc>
                <a:tc>
                  <a:txBody>
                    <a:bodyPr/>
                    <a:lstStyle/>
                    <a:p>
                      <a:r>
                        <a:rPr lang="en-US" dirty="0"/>
                        <a:t>+103% (17 </a:t>
                      </a:r>
                      <a:r>
                        <a:rPr lang="en-GB" dirty="0"/>
                        <a:t>– </a:t>
                      </a:r>
                      <a:r>
                        <a:rPr lang="en-US" dirty="0"/>
                        <a:t>180%)</a:t>
                      </a:r>
                      <a:endParaRPr lang="LID4096" dirty="0"/>
                    </a:p>
                  </a:txBody>
                  <a:tcPr/>
                </a:tc>
                <a:tc>
                  <a:txBody>
                    <a:bodyPr/>
                    <a:lstStyle/>
                    <a:p>
                      <a:r>
                        <a:rPr lang="en-US" dirty="0"/>
                        <a:t>+146% (21</a:t>
                      </a:r>
                      <a:r>
                        <a:rPr lang="en-GB" dirty="0"/>
                        <a:t>–300%)</a:t>
                      </a:r>
                      <a:endParaRPr lang="LID4096" dirty="0"/>
                    </a:p>
                  </a:txBody>
                  <a:tcPr/>
                </a:tc>
                <a:tc>
                  <a:txBody>
                    <a:bodyPr/>
                    <a:lstStyle/>
                    <a:p>
                      <a:r>
                        <a:rPr lang="en-US" dirty="0"/>
                        <a:t>366% (36 </a:t>
                      </a:r>
                      <a:r>
                        <a:rPr lang="en-GB" dirty="0"/>
                        <a:t>–</a:t>
                      </a:r>
                      <a:r>
                        <a:rPr lang="en-US" dirty="0"/>
                        <a:t>1267%)</a:t>
                      </a:r>
                      <a:endParaRPr lang="LID4096" dirty="0"/>
                    </a:p>
                  </a:txBody>
                  <a:tcPr/>
                </a:tc>
                <a:extLst>
                  <a:ext uri="{0D108BD9-81ED-4DB2-BD59-A6C34878D82A}">
                    <a16:rowId xmlns:a16="http://schemas.microsoft.com/office/drawing/2014/main" val="3457619820"/>
                  </a:ext>
                </a:extLst>
              </a:tr>
              <a:tr h="370840">
                <a:tc>
                  <a:txBody>
                    <a:bodyPr/>
                    <a:lstStyle/>
                    <a:p>
                      <a:r>
                        <a:rPr lang="en-GB" b="1" dirty="0"/>
                        <a:t>frost days </a:t>
                      </a:r>
                      <a:r>
                        <a:rPr lang="en-GB" dirty="0"/>
                        <a:t>(</a:t>
                      </a:r>
                      <a:r>
                        <a:rPr lang="en-GB" dirty="0" err="1"/>
                        <a:t>T</a:t>
                      </a:r>
                      <a:r>
                        <a:rPr lang="en-GB" sz="1200" dirty="0" err="1"/>
                        <a:t>min</a:t>
                      </a:r>
                      <a:r>
                        <a:rPr lang="en-GB" dirty="0"/>
                        <a:t> &lt; 0 °C)</a:t>
                      </a:r>
                      <a:endParaRPr lang="LID4096" dirty="0"/>
                    </a:p>
                  </a:txBody>
                  <a:tcPr/>
                </a:tc>
                <a:tc>
                  <a:txBody>
                    <a:bodyPr/>
                    <a:lstStyle/>
                    <a:p>
                      <a:r>
                        <a:rPr lang="en-US" dirty="0"/>
                        <a:t>-12% (-26 </a:t>
                      </a:r>
                      <a:r>
                        <a:rPr lang="en-GB" dirty="0"/>
                        <a:t>–</a:t>
                      </a:r>
                      <a:r>
                        <a:rPr lang="en-US" dirty="0"/>
                        <a:t> -6%)</a:t>
                      </a:r>
                      <a:endParaRPr lang="LID4096" dirty="0"/>
                    </a:p>
                  </a:txBody>
                  <a:tcPr/>
                </a:tc>
                <a:tc>
                  <a:txBody>
                    <a:bodyPr/>
                    <a:lstStyle/>
                    <a:p>
                      <a:r>
                        <a:rPr lang="en-US" dirty="0"/>
                        <a:t>-15% (-36 </a:t>
                      </a:r>
                      <a:r>
                        <a:rPr lang="en-GB" dirty="0"/>
                        <a:t>– -</a:t>
                      </a:r>
                      <a:r>
                        <a:rPr lang="en-US" dirty="0"/>
                        <a:t>4%)</a:t>
                      </a:r>
                      <a:endParaRPr lang="LID4096" dirty="0"/>
                    </a:p>
                  </a:txBody>
                  <a:tcPr/>
                </a:tc>
                <a:tc>
                  <a:txBody>
                    <a:bodyPr/>
                    <a:lstStyle/>
                    <a:p>
                      <a:r>
                        <a:rPr lang="en-US" dirty="0"/>
                        <a:t>-28% (-70 </a:t>
                      </a:r>
                      <a:r>
                        <a:rPr lang="en-GB" dirty="0"/>
                        <a:t>–</a:t>
                      </a:r>
                      <a:r>
                        <a:rPr lang="en-US" dirty="0"/>
                        <a:t> 6%)</a:t>
                      </a:r>
                      <a:endParaRPr lang="LID4096" dirty="0"/>
                    </a:p>
                  </a:txBody>
                  <a:tcPr/>
                </a:tc>
                <a:extLst>
                  <a:ext uri="{0D108BD9-81ED-4DB2-BD59-A6C34878D82A}">
                    <a16:rowId xmlns:a16="http://schemas.microsoft.com/office/drawing/2014/main" val="2553326097"/>
                  </a:ext>
                </a:extLst>
              </a:tr>
              <a:tr h="370840">
                <a:tc>
                  <a:txBody>
                    <a:bodyPr/>
                    <a:lstStyle/>
                    <a:p>
                      <a:r>
                        <a:rPr lang="en-GB" b="1" dirty="0"/>
                        <a:t>icing days </a:t>
                      </a:r>
                      <a:r>
                        <a:rPr lang="en-GB" dirty="0"/>
                        <a:t>(</a:t>
                      </a:r>
                      <a:r>
                        <a:rPr lang="en-GB" dirty="0" err="1"/>
                        <a:t>T</a:t>
                      </a:r>
                      <a:r>
                        <a:rPr lang="en-GB" sz="1200" dirty="0" err="1"/>
                        <a:t>max</a:t>
                      </a:r>
                      <a:r>
                        <a:rPr lang="en-GB" dirty="0"/>
                        <a:t> &lt; 0 °C)</a:t>
                      </a:r>
                      <a:endParaRPr lang="LID4096" dirty="0"/>
                    </a:p>
                  </a:txBody>
                  <a:tcPr/>
                </a:tc>
                <a:tc>
                  <a:txBody>
                    <a:bodyPr/>
                    <a:lstStyle/>
                    <a:p>
                      <a:r>
                        <a:rPr lang="en-US" dirty="0"/>
                        <a:t>-14% (-29 </a:t>
                      </a:r>
                      <a:r>
                        <a:rPr lang="en-GB" dirty="0"/>
                        <a:t>–</a:t>
                      </a:r>
                      <a:r>
                        <a:rPr lang="en-US" dirty="0"/>
                        <a:t> -7%)</a:t>
                      </a:r>
                      <a:endParaRPr lang="LID4096" dirty="0"/>
                    </a:p>
                  </a:txBody>
                  <a:tcPr/>
                </a:tc>
                <a:tc>
                  <a:txBody>
                    <a:bodyPr/>
                    <a:lstStyle/>
                    <a:p>
                      <a:r>
                        <a:rPr lang="en-US" dirty="0"/>
                        <a:t>-19% (-39 </a:t>
                      </a:r>
                      <a:r>
                        <a:rPr lang="en-GB" dirty="0"/>
                        <a:t>– </a:t>
                      </a:r>
                      <a:r>
                        <a:rPr lang="en-US" dirty="0"/>
                        <a:t>-4%)</a:t>
                      </a:r>
                      <a:endParaRPr lang="LID4096" dirty="0"/>
                    </a:p>
                  </a:txBody>
                  <a:tcPr/>
                </a:tc>
                <a:tc>
                  <a:txBody>
                    <a:bodyPr/>
                    <a:lstStyle/>
                    <a:p>
                      <a:r>
                        <a:rPr lang="en-US" dirty="0"/>
                        <a:t>-32% (-83 </a:t>
                      </a:r>
                      <a:r>
                        <a:rPr lang="en-GB" dirty="0"/>
                        <a:t>– 8%)</a:t>
                      </a:r>
                      <a:endParaRPr lang="LID4096" dirty="0"/>
                    </a:p>
                  </a:txBody>
                  <a:tcPr/>
                </a:tc>
                <a:extLst>
                  <a:ext uri="{0D108BD9-81ED-4DB2-BD59-A6C34878D82A}">
                    <a16:rowId xmlns:a16="http://schemas.microsoft.com/office/drawing/2014/main" val="1616135046"/>
                  </a:ext>
                </a:extLst>
              </a:tr>
              <a:tr h="370840">
                <a:tc>
                  <a:txBody>
                    <a:bodyPr/>
                    <a:lstStyle/>
                    <a:p>
                      <a:r>
                        <a:rPr lang="en-GB" b="1" dirty="0"/>
                        <a:t>warm spells </a:t>
                      </a:r>
                      <a:r>
                        <a:rPr lang="en-GB" dirty="0"/>
                        <a:t>(at least 6 consecutive days with very high temperatures)</a:t>
                      </a:r>
                      <a:endParaRPr lang="LID4096" dirty="0"/>
                    </a:p>
                  </a:txBody>
                  <a:tcPr/>
                </a:tc>
                <a:tc>
                  <a:txBody>
                    <a:bodyPr/>
                    <a:lstStyle/>
                    <a:p>
                      <a:r>
                        <a:rPr lang="en-US" dirty="0"/>
                        <a:t>185% (73 </a:t>
                      </a:r>
                      <a:r>
                        <a:rPr lang="en-GB" dirty="0"/>
                        <a:t>– </a:t>
                      </a:r>
                      <a:r>
                        <a:rPr lang="en-US" dirty="0"/>
                        <a:t>473%)</a:t>
                      </a:r>
                      <a:endParaRPr lang="LID4096" dirty="0"/>
                    </a:p>
                  </a:txBody>
                  <a:tcPr/>
                </a:tc>
                <a:tc>
                  <a:txBody>
                    <a:bodyPr/>
                    <a:lstStyle/>
                    <a:p>
                      <a:r>
                        <a:rPr lang="en-US" dirty="0"/>
                        <a:t>231% (116 </a:t>
                      </a:r>
                      <a:r>
                        <a:rPr lang="en-GB" dirty="0"/>
                        <a:t>– </a:t>
                      </a:r>
                      <a:r>
                        <a:rPr lang="en-US" dirty="0"/>
                        <a:t>753%)</a:t>
                      </a:r>
                      <a:endParaRPr lang="LID4096" dirty="0"/>
                    </a:p>
                  </a:txBody>
                  <a:tcPr/>
                </a:tc>
                <a:tc>
                  <a:txBody>
                    <a:bodyPr/>
                    <a:lstStyle/>
                    <a:p>
                      <a:r>
                        <a:rPr lang="en-US" dirty="0"/>
                        <a:t>548% (661 </a:t>
                      </a:r>
                      <a:r>
                        <a:rPr lang="en-GB" dirty="0"/>
                        <a:t>– 1695%)</a:t>
                      </a:r>
                      <a:endParaRPr lang="LID4096" dirty="0"/>
                    </a:p>
                  </a:txBody>
                  <a:tcPr/>
                </a:tc>
                <a:extLst>
                  <a:ext uri="{0D108BD9-81ED-4DB2-BD59-A6C34878D82A}">
                    <a16:rowId xmlns:a16="http://schemas.microsoft.com/office/drawing/2014/main" val="3598883171"/>
                  </a:ext>
                </a:extLst>
              </a:tr>
              <a:tr h="370840">
                <a:tc>
                  <a:txBody>
                    <a:bodyPr/>
                    <a:lstStyle/>
                    <a:p>
                      <a:r>
                        <a:rPr lang="en-GB" b="1" dirty="0"/>
                        <a:t>cold spells </a:t>
                      </a:r>
                      <a:r>
                        <a:rPr lang="en-GB" dirty="0"/>
                        <a:t>(at least 6 consecutive days with very low temperatures)</a:t>
                      </a:r>
                      <a:endParaRPr lang="LID4096" dirty="0"/>
                    </a:p>
                  </a:txBody>
                  <a:tcPr/>
                </a:tc>
                <a:tc>
                  <a:txBody>
                    <a:bodyPr/>
                    <a:lstStyle/>
                    <a:p>
                      <a:r>
                        <a:rPr lang="en-US" dirty="0"/>
                        <a:t>-62% (-92 </a:t>
                      </a:r>
                      <a:r>
                        <a:rPr lang="en-GB" dirty="0"/>
                        <a:t>– 50%)</a:t>
                      </a:r>
                      <a:endParaRPr lang="LID4096" dirty="0"/>
                    </a:p>
                  </a:txBody>
                  <a:tcPr/>
                </a:tc>
                <a:tc>
                  <a:txBody>
                    <a:bodyPr/>
                    <a:lstStyle/>
                    <a:p>
                      <a:r>
                        <a:rPr lang="en-US" dirty="0"/>
                        <a:t>-69% (-96 </a:t>
                      </a:r>
                      <a:r>
                        <a:rPr lang="en-GB" dirty="0"/>
                        <a:t>–</a:t>
                      </a:r>
                      <a:r>
                        <a:rPr lang="en-US" dirty="0"/>
                        <a:t> 0%)</a:t>
                      </a:r>
                      <a:endParaRPr lang="LID4096" dirty="0"/>
                    </a:p>
                  </a:txBody>
                  <a:tcPr/>
                </a:tc>
                <a:tc>
                  <a:txBody>
                    <a:bodyPr/>
                    <a:lstStyle/>
                    <a:p>
                      <a:r>
                        <a:rPr lang="en-US" dirty="0"/>
                        <a:t>-86% (-100 </a:t>
                      </a:r>
                      <a:r>
                        <a:rPr lang="en-GB" dirty="0"/>
                        <a:t>– -19%)</a:t>
                      </a:r>
                      <a:endParaRPr lang="LID4096" dirty="0"/>
                    </a:p>
                  </a:txBody>
                  <a:tcPr/>
                </a:tc>
                <a:extLst>
                  <a:ext uri="{0D108BD9-81ED-4DB2-BD59-A6C34878D82A}">
                    <a16:rowId xmlns:a16="http://schemas.microsoft.com/office/drawing/2014/main" val="3130681315"/>
                  </a:ext>
                </a:extLst>
              </a:tr>
            </a:tbl>
          </a:graphicData>
        </a:graphic>
      </p:graphicFrame>
    </p:spTree>
    <p:extLst>
      <p:ext uri="{BB962C8B-B14F-4D97-AF65-F5344CB8AC3E}">
        <p14:creationId xmlns:p14="http://schemas.microsoft.com/office/powerpoint/2010/main" val="93113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dirty="0">
                <a:latin typeface="Verdana"/>
                <a:ea typeface="Verdana"/>
                <a:cs typeface="Tahoma"/>
              </a:rPr>
              <a:t>Summary – Example of </a:t>
            </a:r>
            <a:r>
              <a:rPr lang="en-GB" dirty="0" err="1">
                <a:latin typeface="Verdana"/>
                <a:ea typeface="Verdana"/>
                <a:cs typeface="Tahoma"/>
              </a:rPr>
              <a:t>Gjovic</a:t>
            </a:r>
            <a:endParaRPr lang="en-GB" dirty="0"/>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18</a:t>
            </a:fld>
            <a:endParaRPr lang="en-US"/>
          </a:p>
        </p:txBody>
      </p:sp>
      <p:sp>
        <p:nvSpPr>
          <p:cNvPr id="5" name="Text Placeholder 4"/>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113" name="ZoneTexte 112">
            <a:extLst>
              <a:ext uri="{FF2B5EF4-FFF2-40B4-BE49-F238E27FC236}">
                <a16:creationId xmlns:a16="http://schemas.microsoft.com/office/drawing/2014/main" id="{09208239-2343-4C29-AA1D-A003E9BED5FF}"/>
              </a:ext>
            </a:extLst>
          </p:cNvPr>
          <p:cNvSpPr txBox="1"/>
          <p:nvPr/>
        </p:nvSpPr>
        <p:spPr>
          <a:xfrm>
            <a:off x="648058" y="1255986"/>
            <a:ext cx="101398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404040"/>
                </a:solidFill>
              </a:rPr>
              <a:t>According to projections, </a:t>
            </a:r>
            <a:r>
              <a:rPr lang="en-GB" sz="2400" b="1" dirty="0" err="1">
                <a:solidFill>
                  <a:srgbClr val="404040"/>
                </a:solidFill>
              </a:rPr>
              <a:t>Gjovik</a:t>
            </a:r>
            <a:r>
              <a:rPr lang="en-GB" sz="2400" b="1" dirty="0">
                <a:solidFill>
                  <a:srgbClr val="404040"/>
                </a:solidFill>
              </a:rPr>
              <a:t> </a:t>
            </a:r>
            <a:r>
              <a:rPr lang="en-GB" sz="2400" dirty="0">
                <a:solidFill>
                  <a:srgbClr val="404040"/>
                </a:solidFill>
              </a:rPr>
              <a:t>is likely to deal with</a:t>
            </a:r>
            <a:endParaRPr lang="fr-FR" sz="2400" dirty="0"/>
          </a:p>
        </p:txBody>
      </p:sp>
      <p:pic>
        <p:nvPicPr>
          <p:cNvPr id="2" name="Graphique 5" descr="Thermomètre avec un remplissage uni">
            <a:extLst>
              <a:ext uri="{FF2B5EF4-FFF2-40B4-BE49-F238E27FC236}">
                <a16:creationId xmlns:a16="http://schemas.microsoft.com/office/drawing/2014/main" id="{370DE5BC-5727-446C-9BB9-199CB5BA3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4618" y="2356101"/>
            <a:ext cx="914400" cy="914400"/>
          </a:xfrm>
          <a:prstGeom prst="rect">
            <a:avLst/>
          </a:prstGeom>
        </p:spPr>
      </p:pic>
      <p:pic>
        <p:nvPicPr>
          <p:cNvPr id="6" name="Graphique 6" descr="Ligne fléchée : incurvée sens des aiguilles d’une montre avec un remplissage uni">
            <a:extLst>
              <a:ext uri="{FF2B5EF4-FFF2-40B4-BE49-F238E27FC236}">
                <a16:creationId xmlns:a16="http://schemas.microsoft.com/office/drawing/2014/main" id="{A3B7E01F-9E3C-4F39-A8EE-191045EB0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163" y="2348345"/>
            <a:ext cx="914400" cy="914400"/>
          </a:xfrm>
          <a:prstGeom prst="rect">
            <a:avLst/>
          </a:prstGeom>
        </p:spPr>
      </p:pic>
      <p:pic>
        <p:nvPicPr>
          <p:cNvPr id="10" name="Graphique 5" descr="Thermomètre avec un remplissage uni">
            <a:extLst>
              <a:ext uri="{FF2B5EF4-FFF2-40B4-BE49-F238E27FC236}">
                <a16:creationId xmlns:a16="http://schemas.microsoft.com/office/drawing/2014/main" id="{8AF2E5BB-4275-4F12-A029-9A1D4BEBC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9693" y="2361874"/>
            <a:ext cx="914400" cy="914400"/>
          </a:xfrm>
          <a:prstGeom prst="rect">
            <a:avLst/>
          </a:prstGeom>
        </p:spPr>
      </p:pic>
      <p:pic>
        <p:nvPicPr>
          <p:cNvPr id="11" name="Graphique 6" descr="Ligne fléchée : incurvée sens des aiguilles d’une montre avec un remplissage uni">
            <a:extLst>
              <a:ext uri="{FF2B5EF4-FFF2-40B4-BE49-F238E27FC236}">
                <a16:creationId xmlns:a16="http://schemas.microsoft.com/office/drawing/2014/main" id="{4838746B-640B-495B-8CB6-DB797AEAB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80101" y="2348345"/>
            <a:ext cx="914400" cy="914400"/>
          </a:xfrm>
          <a:prstGeom prst="rect">
            <a:avLst/>
          </a:prstGeom>
        </p:spPr>
      </p:pic>
      <p:pic>
        <p:nvPicPr>
          <p:cNvPr id="7" name="Graphique 7" descr="Soleil avec un remplissage uni">
            <a:extLst>
              <a:ext uri="{FF2B5EF4-FFF2-40B4-BE49-F238E27FC236}">
                <a16:creationId xmlns:a16="http://schemas.microsoft.com/office/drawing/2014/main" id="{5A788FB5-D268-4864-A3B1-35C185685C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41306" y="2124075"/>
            <a:ext cx="378619" cy="378619"/>
          </a:xfrm>
          <a:prstGeom prst="rect">
            <a:avLst/>
          </a:prstGeom>
        </p:spPr>
      </p:pic>
      <p:sp>
        <p:nvSpPr>
          <p:cNvPr id="8" name="ZoneTexte 7">
            <a:extLst>
              <a:ext uri="{FF2B5EF4-FFF2-40B4-BE49-F238E27FC236}">
                <a16:creationId xmlns:a16="http://schemas.microsoft.com/office/drawing/2014/main" id="{C5968667-7890-4E00-A38C-4B80158459B3}"/>
              </a:ext>
            </a:extLst>
          </p:cNvPr>
          <p:cNvSpPr txBox="1"/>
          <p:nvPr/>
        </p:nvSpPr>
        <p:spPr>
          <a:xfrm>
            <a:off x="5176837" y="2093118"/>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9600">
                <a:cs typeface="Calibri"/>
              </a:rPr>
              <a:t>&gt;</a:t>
            </a:r>
          </a:p>
        </p:txBody>
      </p:sp>
      <p:pic>
        <p:nvPicPr>
          <p:cNvPr id="13" name="Graphique 5" descr="Thermomètre avec un remplissage uni">
            <a:extLst>
              <a:ext uri="{FF2B5EF4-FFF2-40B4-BE49-F238E27FC236}">
                <a16:creationId xmlns:a16="http://schemas.microsoft.com/office/drawing/2014/main" id="{602C3A02-63B8-4E3F-8819-961B031E1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3817" y="2361874"/>
            <a:ext cx="914400" cy="914400"/>
          </a:xfrm>
          <a:prstGeom prst="rect">
            <a:avLst/>
          </a:prstGeom>
        </p:spPr>
      </p:pic>
      <p:pic>
        <p:nvPicPr>
          <p:cNvPr id="14" name="Graphique 6" descr="Ligne fléchée : incurvée sens des aiguilles d’une montre avec un remplissage uni">
            <a:extLst>
              <a:ext uri="{FF2B5EF4-FFF2-40B4-BE49-F238E27FC236}">
                <a16:creationId xmlns:a16="http://schemas.microsoft.com/office/drawing/2014/main" id="{3C47BC1B-1802-474B-AE7D-ABEF6E61E7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4226" y="2384064"/>
            <a:ext cx="914400" cy="914400"/>
          </a:xfrm>
          <a:prstGeom prst="rect">
            <a:avLst/>
          </a:prstGeom>
        </p:spPr>
      </p:pic>
      <p:pic>
        <p:nvPicPr>
          <p:cNvPr id="12" name="Graphique 14" descr="Flocon de neige avec un remplissage uni">
            <a:extLst>
              <a:ext uri="{FF2B5EF4-FFF2-40B4-BE49-F238E27FC236}">
                <a16:creationId xmlns:a16="http://schemas.microsoft.com/office/drawing/2014/main" id="{395B501B-2B72-4F16-A6BE-BB82B41A1E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38757" y="2127539"/>
            <a:ext cx="325582" cy="348673"/>
          </a:xfrm>
          <a:prstGeom prst="rect">
            <a:avLst/>
          </a:prstGeom>
        </p:spPr>
      </p:pic>
      <p:sp>
        <p:nvSpPr>
          <p:cNvPr id="15" name="ZoneTexte 14">
            <a:extLst>
              <a:ext uri="{FF2B5EF4-FFF2-40B4-BE49-F238E27FC236}">
                <a16:creationId xmlns:a16="http://schemas.microsoft.com/office/drawing/2014/main" id="{F2FE82EC-9357-43A2-85D1-608CE78197C4}"/>
              </a:ext>
            </a:extLst>
          </p:cNvPr>
          <p:cNvSpPr txBox="1"/>
          <p:nvPr/>
        </p:nvSpPr>
        <p:spPr>
          <a:xfrm>
            <a:off x="7922491" y="2484581"/>
            <a:ext cx="4186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404040"/>
                </a:solidFill>
              </a:rPr>
              <a:t>Milder winters</a:t>
            </a:r>
            <a:endParaRPr lang="de-DE"/>
          </a:p>
        </p:txBody>
      </p:sp>
      <p:sp>
        <p:nvSpPr>
          <p:cNvPr id="16" name="ZoneTexte 15">
            <a:extLst>
              <a:ext uri="{FF2B5EF4-FFF2-40B4-BE49-F238E27FC236}">
                <a16:creationId xmlns:a16="http://schemas.microsoft.com/office/drawing/2014/main" id="{F0DE070D-8276-4428-8D44-BD6E25913E72}"/>
              </a:ext>
            </a:extLst>
          </p:cNvPr>
          <p:cNvSpPr txBox="1"/>
          <p:nvPr/>
        </p:nvSpPr>
        <p:spPr>
          <a:xfrm>
            <a:off x="856672" y="3304309"/>
            <a:ext cx="6841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1"/>
                </a:solidFill>
              </a:rPr>
              <a:t>The increase of average temperatures will depend on emissions </a:t>
            </a:r>
            <a:endParaRPr lang="fr-FR">
              <a:solidFill>
                <a:schemeClr val="accent1"/>
              </a:solidFill>
              <a:cs typeface="Calibri"/>
            </a:endParaRPr>
          </a:p>
        </p:txBody>
      </p:sp>
      <p:pic>
        <p:nvPicPr>
          <p:cNvPr id="17" name="Graphique 17" descr="Eau avec un remplissage uni">
            <a:extLst>
              <a:ext uri="{FF2B5EF4-FFF2-40B4-BE49-F238E27FC236}">
                <a16:creationId xmlns:a16="http://schemas.microsoft.com/office/drawing/2014/main" id="{CA35A286-DEAA-4FA7-8634-401CAABC40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4618" y="4659746"/>
            <a:ext cx="914400" cy="914400"/>
          </a:xfrm>
          <a:prstGeom prst="rect">
            <a:avLst/>
          </a:prstGeom>
        </p:spPr>
      </p:pic>
      <p:pic>
        <p:nvPicPr>
          <p:cNvPr id="19" name="Graphique 6" descr="Ligne fléchée : incurvée sens des aiguilles d’une montre avec un remplissage uni">
            <a:extLst>
              <a:ext uri="{FF2B5EF4-FFF2-40B4-BE49-F238E27FC236}">
                <a16:creationId xmlns:a16="http://schemas.microsoft.com/office/drawing/2014/main" id="{3E4AEEE0-75A5-4605-8608-FA7BE8CA92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300000">
            <a:off x="835890" y="4486563"/>
            <a:ext cx="914400" cy="914400"/>
          </a:xfrm>
          <a:prstGeom prst="rect">
            <a:avLst/>
          </a:prstGeom>
        </p:spPr>
      </p:pic>
      <p:pic>
        <p:nvPicPr>
          <p:cNvPr id="20" name="Graphique 6" descr="Ligne fléchée : incurvée sens des aiguilles d’une montre avec un remplissage uni">
            <a:extLst>
              <a:ext uri="{FF2B5EF4-FFF2-40B4-BE49-F238E27FC236}">
                <a16:creationId xmlns:a16="http://schemas.microsoft.com/office/drawing/2014/main" id="{9879BE4A-0B19-42F5-B180-DB4CA565B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740000">
            <a:off x="3864551" y="4860058"/>
            <a:ext cx="914400" cy="914400"/>
          </a:xfrm>
          <a:prstGeom prst="rect">
            <a:avLst/>
          </a:prstGeom>
        </p:spPr>
      </p:pic>
      <p:pic>
        <p:nvPicPr>
          <p:cNvPr id="24" name="Graphique 17" descr="Eau avec un remplissage uni">
            <a:extLst>
              <a:ext uri="{FF2B5EF4-FFF2-40B4-BE49-F238E27FC236}">
                <a16:creationId xmlns:a16="http://schemas.microsoft.com/office/drawing/2014/main" id="{6722B241-BF2B-4AAF-B6B6-1F092E098217}"/>
              </a:ext>
            </a:extLst>
          </p:cNvPr>
          <p:cNvPicPr>
            <a:picLocks noChangeAspect="1"/>
          </p:cNvPicPr>
          <p:nvPr/>
        </p:nvPicPr>
        <p:blipFill>
          <a:blip r:embed="rId11">
            <a:extLst>
              <a:ext uri="{96DAC541-7B7A-43D3-8B79-37D633B846F1}">
                <asvg:svgBlip xmlns:asvg="http://schemas.microsoft.com/office/drawing/2016/SVG/main" r:embed="rId13"/>
              </a:ext>
            </a:extLst>
          </a:blip>
          <a:stretch>
            <a:fillRect/>
          </a:stretch>
        </p:blipFill>
        <p:spPr>
          <a:xfrm>
            <a:off x="6366163" y="4752109"/>
            <a:ext cx="914400" cy="914400"/>
          </a:xfrm>
          <a:prstGeom prst="rect">
            <a:avLst/>
          </a:prstGeom>
        </p:spPr>
      </p:pic>
      <p:pic>
        <p:nvPicPr>
          <p:cNvPr id="25" name="Graphique 6" descr="Ligne fléchée : incurvée sens des aiguilles d’une montre avec un remplissage uni">
            <a:extLst>
              <a:ext uri="{FF2B5EF4-FFF2-40B4-BE49-F238E27FC236}">
                <a16:creationId xmlns:a16="http://schemas.microsoft.com/office/drawing/2014/main" id="{4DE2ADEA-1530-40A7-B348-34D92848EC21}"/>
              </a:ext>
            </a:extLst>
          </p:cNvPr>
          <p:cNvPicPr>
            <a:picLocks noChangeAspect="1"/>
          </p:cNvPicPr>
          <p:nvPr/>
        </p:nvPicPr>
        <p:blipFill>
          <a:blip r:embed="rId5">
            <a:extLst>
              <a:ext uri="{96DAC541-7B7A-43D3-8B79-37D633B846F1}">
                <asvg:svgBlip xmlns:asvg="http://schemas.microsoft.com/office/drawing/2016/SVG/main" r:embed="rId14"/>
              </a:ext>
            </a:extLst>
          </a:blip>
          <a:stretch>
            <a:fillRect/>
          </a:stretch>
        </p:blipFill>
        <p:spPr>
          <a:xfrm rot="3300000">
            <a:off x="5927435" y="4578926"/>
            <a:ext cx="914400" cy="914400"/>
          </a:xfrm>
          <a:prstGeom prst="rect">
            <a:avLst/>
          </a:prstGeom>
        </p:spPr>
      </p:pic>
      <p:pic>
        <p:nvPicPr>
          <p:cNvPr id="26" name="Graphique 14" descr="Flocon de neige avec un remplissage uni">
            <a:extLst>
              <a:ext uri="{FF2B5EF4-FFF2-40B4-BE49-F238E27FC236}">
                <a16:creationId xmlns:a16="http://schemas.microsoft.com/office/drawing/2014/main" id="{CE3F1D1B-95D9-4BD0-A12A-03E38B7222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8982" y="4486564"/>
            <a:ext cx="325582" cy="348673"/>
          </a:xfrm>
          <a:prstGeom prst="rect">
            <a:avLst/>
          </a:prstGeom>
        </p:spPr>
      </p:pic>
      <p:sp>
        <p:nvSpPr>
          <p:cNvPr id="27" name="ZoneTexte 26">
            <a:extLst>
              <a:ext uri="{FF2B5EF4-FFF2-40B4-BE49-F238E27FC236}">
                <a16:creationId xmlns:a16="http://schemas.microsoft.com/office/drawing/2014/main" id="{9F9ADEAA-A57F-4326-A9C7-890A80559D6A}"/>
              </a:ext>
            </a:extLst>
          </p:cNvPr>
          <p:cNvSpPr txBox="1"/>
          <p:nvPr/>
        </p:nvSpPr>
        <p:spPr>
          <a:xfrm>
            <a:off x="7922491" y="4749799"/>
            <a:ext cx="4186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404040"/>
                </a:solidFill>
                <a:ea typeface="+mn-lt"/>
                <a:cs typeface="+mn-lt"/>
              </a:rPr>
              <a:t>Wetter Winters but with less snow</a:t>
            </a:r>
            <a:endParaRPr lang="fr-FR"/>
          </a:p>
        </p:txBody>
      </p:sp>
      <p:sp>
        <p:nvSpPr>
          <p:cNvPr id="29" name="ZoneTexte 28">
            <a:extLst>
              <a:ext uri="{FF2B5EF4-FFF2-40B4-BE49-F238E27FC236}">
                <a16:creationId xmlns:a16="http://schemas.microsoft.com/office/drawing/2014/main" id="{F9C52011-5CCB-4CCC-BBF7-BCE83697E2BA}"/>
              </a:ext>
            </a:extLst>
          </p:cNvPr>
          <p:cNvSpPr txBox="1"/>
          <p:nvPr/>
        </p:nvSpPr>
        <p:spPr>
          <a:xfrm>
            <a:off x="856672" y="5800436"/>
            <a:ext cx="6841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1"/>
                </a:solidFill>
              </a:rPr>
              <a:t>Overall precipitation increase</a:t>
            </a:r>
            <a:endParaRPr lang="fr-FR">
              <a:solidFill>
                <a:schemeClr val="accent1"/>
              </a:solidFill>
              <a:cs typeface="Calibri"/>
            </a:endParaRPr>
          </a:p>
        </p:txBody>
      </p:sp>
      <p:pic>
        <p:nvPicPr>
          <p:cNvPr id="31" name="Graphique 14" descr="Flocon de neige avec un remplissage uni">
            <a:extLst>
              <a:ext uri="{FF2B5EF4-FFF2-40B4-BE49-F238E27FC236}">
                <a16:creationId xmlns:a16="http://schemas.microsoft.com/office/drawing/2014/main" id="{8CE3D04B-3240-A34D-4E5C-57DCFA88F7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05331" y="4667538"/>
            <a:ext cx="916132" cy="910648"/>
          </a:xfrm>
          <a:prstGeom prst="rect">
            <a:avLst/>
          </a:prstGeom>
        </p:spPr>
      </p:pic>
    </p:spTree>
    <p:extLst>
      <p:ext uri="{BB962C8B-B14F-4D97-AF65-F5344CB8AC3E}">
        <p14:creationId xmlns:p14="http://schemas.microsoft.com/office/powerpoint/2010/main" val="1082610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7ECDB9-921B-4262-B660-19F2F057474F}"/>
              </a:ext>
            </a:extLst>
          </p:cNvPr>
          <p:cNvSpPr>
            <a:spLocks noGrp="1"/>
          </p:cNvSpPr>
          <p:nvPr>
            <p:ph idx="1"/>
          </p:nvPr>
        </p:nvSpPr>
        <p:spPr/>
        <p:txBody>
          <a:bodyPr>
            <a:normAutofit lnSpcReduction="10000"/>
          </a:bodyPr>
          <a:lstStyle/>
          <a:p>
            <a:pPr marL="0" indent="0">
              <a:buNone/>
            </a:pPr>
            <a:r>
              <a:rPr lang="en-US" sz="4400" b="1" dirty="0">
                <a:solidFill>
                  <a:srgbClr val="C00000"/>
                </a:solidFill>
              </a:rPr>
              <a:t>Outline</a:t>
            </a:r>
          </a:p>
          <a:p>
            <a:r>
              <a:rPr lang="en-US" sz="3200" dirty="0">
                <a:solidFill>
                  <a:srgbClr val="C00000"/>
                </a:solidFill>
              </a:rPr>
              <a:t>Introduction</a:t>
            </a:r>
          </a:p>
          <a:p>
            <a:r>
              <a:rPr lang="en-US" sz="3200" dirty="0">
                <a:solidFill>
                  <a:srgbClr val="C00000"/>
                </a:solidFill>
              </a:rPr>
              <a:t>Fast-track information on climate change and impacts streamlined to the demonstrators</a:t>
            </a:r>
          </a:p>
          <a:p>
            <a:r>
              <a:rPr lang="en-US" sz="3200" dirty="0">
                <a:solidFill>
                  <a:srgbClr val="0070C0"/>
                </a:solidFill>
              </a:rPr>
              <a:t>Advanced climate scenario data and bio-physical modelling implementation</a:t>
            </a:r>
          </a:p>
          <a:p>
            <a:r>
              <a:rPr lang="en-US" sz="3200" dirty="0">
                <a:solidFill>
                  <a:srgbClr val="C00000"/>
                </a:solidFill>
              </a:rPr>
              <a:t>Web portal for data and information</a:t>
            </a:r>
          </a:p>
          <a:p>
            <a:r>
              <a:rPr lang="en-US" sz="3200" dirty="0">
                <a:solidFill>
                  <a:srgbClr val="C00000"/>
                </a:solidFill>
              </a:rPr>
              <a:t>Conclusions and outlook</a:t>
            </a:r>
            <a:endParaRPr lang="en-DE" sz="4400" dirty="0">
              <a:solidFill>
                <a:srgbClr val="C00000"/>
              </a:solidFill>
            </a:endParaRPr>
          </a:p>
        </p:txBody>
      </p:sp>
      <p:sp>
        <p:nvSpPr>
          <p:cNvPr id="3" name="Title 2">
            <a:extLst>
              <a:ext uri="{FF2B5EF4-FFF2-40B4-BE49-F238E27FC236}">
                <a16:creationId xmlns:a16="http://schemas.microsoft.com/office/drawing/2014/main" id="{87FB99E3-374E-44EF-8580-C629EC9F3D97}"/>
              </a:ext>
            </a:extLst>
          </p:cNvPr>
          <p:cNvSpPr>
            <a:spLocks noGrp="1"/>
          </p:cNvSpPr>
          <p:nvPr>
            <p:ph type="ctrTitle"/>
          </p:nvPr>
        </p:nvSpPr>
        <p:spPr/>
        <p:txBody>
          <a:bodyPr/>
          <a:lstStyle/>
          <a:p>
            <a:r>
              <a:rPr lang="en-US" dirty="0"/>
              <a:t>Outline</a:t>
            </a:r>
            <a:endParaRPr lang="en-DE" dirty="0"/>
          </a:p>
        </p:txBody>
      </p:sp>
      <p:sp>
        <p:nvSpPr>
          <p:cNvPr id="4" name="Slide Number Placeholder 3">
            <a:extLst>
              <a:ext uri="{FF2B5EF4-FFF2-40B4-BE49-F238E27FC236}">
                <a16:creationId xmlns:a16="http://schemas.microsoft.com/office/drawing/2014/main" id="{0F54F064-5C47-4FA4-B0B2-A5D2D3B3991B}"/>
              </a:ext>
            </a:extLst>
          </p:cNvPr>
          <p:cNvSpPr>
            <a:spLocks noGrp="1"/>
          </p:cNvSpPr>
          <p:nvPr>
            <p:ph type="sldNum" sz="quarter" idx="12"/>
          </p:nvPr>
        </p:nvSpPr>
        <p:spPr/>
        <p:txBody>
          <a:bodyPr/>
          <a:lstStyle/>
          <a:p>
            <a:fld id="{6B3F9B04-52E9-D64B-8808-0308FE78F2E0}" type="slidenum">
              <a:rPr lang="en-US" smtClean="0"/>
              <a:pPr/>
              <a:t>19</a:t>
            </a:fld>
            <a:endParaRPr lang="en-US"/>
          </a:p>
        </p:txBody>
      </p:sp>
      <p:sp>
        <p:nvSpPr>
          <p:cNvPr id="5" name="Text Placeholder 4">
            <a:extLst>
              <a:ext uri="{FF2B5EF4-FFF2-40B4-BE49-F238E27FC236}">
                <a16:creationId xmlns:a16="http://schemas.microsoft.com/office/drawing/2014/main" id="{C9DE54AF-911C-4948-89E4-EA7AC1931E64}"/>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250399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7ECDB9-921B-4262-B660-19F2F057474F}"/>
              </a:ext>
            </a:extLst>
          </p:cNvPr>
          <p:cNvSpPr>
            <a:spLocks noGrp="1"/>
          </p:cNvSpPr>
          <p:nvPr>
            <p:ph idx="1"/>
          </p:nvPr>
        </p:nvSpPr>
        <p:spPr/>
        <p:txBody>
          <a:bodyPr>
            <a:normAutofit lnSpcReduction="10000"/>
          </a:bodyPr>
          <a:lstStyle/>
          <a:p>
            <a:pPr marL="0" indent="0">
              <a:buNone/>
            </a:pPr>
            <a:r>
              <a:rPr lang="en-US" sz="4400" b="1" dirty="0">
                <a:solidFill>
                  <a:srgbClr val="C00000"/>
                </a:solidFill>
              </a:rPr>
              <a:t>Outline</a:t>
            </a:r>
          </a:p>
          <a:p>
            <a:r>
              <a:rPr lang="en-US" sz="3200" dirty="0">
                <a:solidFill>
                  <a:srgbClr val="0070C0"/>
                </a:solidFill>
              </a:rPr>
              <a:t>Introduction</a:t>
            </a:r>
          </a:p>
          <a:p>
            <a:r>
              <a:rPr lang="en-US" sz="3200" dirty="0">
                <a:solidFill>
                  <a:srgbClr val="C00000"/>
                </a:solidFill>
              </a:rPr>
              <a:t>Fast-track information on climate change and impacts streamlined to the demonstrators</a:t>
            </a:r>
          </a:p>
          <a:p>
            <a:r>
              <a:rPr lang="en-US" sz="3200" dirty="0">
                <a:solidFill>
                  <a:srgbClr val="C00000"/>
                </a:solidFill>
              </a:rPr>
              <a:t>Advanced climate scenario data and bio-physical modelling implementation</a:t>
            </a:r>
          </a:p>
          <a:p>
            <a:r>
              <a:rPr lang="en-US" sz="3200" dirty="0">
                <a:solidFill>
                  <a:srgbClr val="C00000"/>
                </a:solidFill>
              </a:rPr>
              <a:t>Web portal for data and information</a:t>
            </a:r>
          </a:p>
          <a:p>
            <a:r>
              <a:rPr lang="en-US" sz="3200" dirty="0">
                <a:solidFill>
                  <a:srgbClr val="C00000"/>
                </a:solidFill>
              </a:rPr>
              <a:t>Conclusions and outlook</a:t>
            </a:r>
            <a:endParaRPr lang="en-DE" sz="4400" dirty="0">
              <a:solidFill>
                <a:srgbClr val="C00000"/>
              </a:solidFill>
            </a:endParaRPr>
          </a:p>
        </p:txBody>
      </p:sp>
      <p:sp>
        <p:nvSpPr>
          <p:cNvPr id="3" name="Title 2">
            <a:extLst>
              <a:ext uri="{FF2B5EF4-FFF2-40B4-BE49-F238E27FC236}">
                <a16:creationId xmlns:a16="http://schemas.microsoft.com/office/drawing/2014/main" id="{87FB99E3-374E-44EF-8580-C629EC9F3D97}"/>
              </a:ext>
            </a:extLst>
          </p:cNvPr>
          <p:cNvSpPr>
            <a:spLocks noGrp="1"/>
          </p:cNvSpPr>
          <p:nvPr>
            <p:ph type="ctrTitle"/>
          </p:nvPr>
        </p:nvSpPr>
        <p:spPr/>
        <p:txBody>
          <a:bodyPr/>
          <a:lstStyle/>
          <a:p>
            <a:r>
              <a:rPr lang="en-US" dirty="0"/>
              <a:t>Outline</a:t>
            </a:r>
            <a:endParaRPr lang="en-DE" dirty="0"/>
          </a:p>
        </p:txBody>
      </p:sp>
      <p:sp>
        <p:nvSpPr>
          <p:cNvPr id="4" name="Slide Number Placeholder 3">
            <a:extLst>
              <a:ext uri="{FF2B5EF4-FFF2-40B4-BE49-F238E27FC236}">
                <a16:creationId xmlns:a16="http://schemas.microsoft.com/office/drawing/2014/main" id="{0F54F064-5C47-4FA4-B0B2-A5D2D3B3991B}"/>
              </a:ext>
            </a:extLst>
          </p:cNvPr>
          <p:cNvSpPr>
            <a:spLocks noGrp="1"/>
          </p:cNvSpPr>
          <p:nvPr>
            <p:ph type="sldNum" sz="quarter" idx="12"/>
          </p:nvPr>
        </p:nvSpPr>
        <p:spPr/>
        <p:txBody>
          <a:bodyPr/>
          <a:lstStyle/>
          <a:p>
            <a:fld id="{6B3F9B04-52E9-D64B-8808-0308FE78F2E0}" type="slidenum">
              <a:rPr lang="en-US" smtClean="0"/>
              <a:pPr/>
              <a:t>2</a:t>
            </a:fld>
            <a:endParaRPr lang="en-US"/>
          </a:p>
        </p:txBody>
      </p:sp>
      <p:sp>
        <p:nvSpPr>
          <p:cNvPr id="5" name="Text Placeholder 4">
            <a:extLst>
              <a:ext uri="{FF2B5EF4-FFF2-40B4-BE49-F238E27FC236}">
                <a16:creationId xmlns:a16="http://schemas.microsoft.com/office/drawing/2014/main" id="{C9DE54AF-911C-4948-89E4-EA7AC1931E64}"/>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3624231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017F2-88E1-4996-903A-325906861C16}"/>
              </a:ext>
            </a:extLst>
          </p:cNvPr>
          <p:cNvSpPr>
            <a:spLocks noGrp="1"/>
          </p:cNvSpPr>
          <p:nvPr>
            <p:ph type="ctrTitle"/>
          </p:nvPr>
        </p:nvSpPr>
        <p:spPr/>
        <p:txBody>
          <a:bodyPr>
            <a:normAutofit/>
          </a:bodyPr>
          <a:lstStyle/>
          <a:p>
            <a:r>
              <a:rPr lang="de-DE" dirty="0" err="1"/>
              <a:t>Advanced</a:t>
            </a:r>
            <a:r>
              <a:rPr lang="de-DE" dirty="0"/>
              <a:t> </a:t>
            </a:r>
            <a:r>
              <a:rPr lang="de-DE" dirty="0" err="1"/>
              <a:t>model</a:t>
            </a:r>
            <a:r>
              <a:rPr lang="de-DE" dirty="0"/>
              <a:t> </a:t>
            </a:r>
            <a:r>
              <a:rPr lang="de-DE" dirty="0" err="1"/>
              <a:t>set-up</a:t>
            </a:r>
            <a:endParaRPr lang="en-DE" dirty="0"/>
          </a:p>
        </p:txBody>
      </p:sp>
      <p:sp>
        <p:nvSpPr>
          <p:cNvPr id="4" name="Slide Number Placeholder 3">
            <a:extLst>
              <a:ext uri="{FF2B5EF4-FFF2-40B4-BE49-F238E27FC236}">
                <a16:creationId xmlns:a16="http://schemas.microsoft.com/office/drawing/2014/main" id="{C2CB6015-92B3-42C0-9145-7E61D6223B16}"/>
              </a:ext>
            </a:extLst>
          </p:cNvPr>
          <p:cNvSpPr>
            <a:spLocks noGrp="1"/>
          </p:cNvSpPr>
          <p:nvPr>
            <p:ph type="sldNum" sz="quarter" idx="12"/>
          </p:nvPr>
        </p:nvSpPr>
        <p:spPr>
          <a:xfrm>
            <a:off x="9055224" y="6005367"/>
            <a:ext cx="2743200" cy="365125"/>
          </a:xfrm>
        </p:spPr>
        <p:txBody>
          <a:bodyPr/>
          <a:lstStyle/>
          <a:p>
            <a:fld id="{6B3F9B04-52E9-D64B-8808-0308FE78F2E0}" type="slidenum">
              <a:rPr lang="en-US" smtClean="0"/>
              <a:pPr/>
              <a:t>20</a:t>
            </a:fld>
            <a:endParaRPr lang="en-US"/>
          </a:p>
        </p:txBody>
      </p:sp>
      <p:sp>
        <p:nvSpPr>
          <p:cNvPr id="5" name="Text Placeholder 4">
            <a:extLst>
              <a:ext uri="{FF2B5EF4-FFF2-40B4-BE49-F238E27FC236}">
                <a16:creationId xmlns:a16="http://schemas.microsoft.com/office/drawing/2014/main" id="{7C2E1D5A-8813-4BEF-B31A-F28F3C8642FF}"/>
              </a:ext>
            </a:extLst>
          </p:cNvPr>
          <p:cNvSpPr>
            <a:spLocks noGrp="1"/>
          </p:cNvSpPr>
          <p:nvPr>
            <p:ph type="body" sz="quarter" idx="13"/>
          </p:nvPr>
        </p:nvSpPr>
        <p:spPr/>
        <p:txBody>
          <a:bodyPr/>
          <a:lstStyle/>
          <a:p>
            <a:endParaRPr lang="en-DE"/>
          </a:p>
        </p:txBody>
      </p:sp>
      <p:graphicFrame>
        <p:nvGraphicFramePr>
          <p:cNvPr id="17" name="Diagram 16">
            <a:extLst>
              <a:ext uri="{FF2B5EF4-FFF2-40B4-BE49-F238E27FC236}">
                <a16:creationId xmlns:a16="http://schemas.microsoft.com/office/drawing/2014/main" id="{C4A0E4F5-CCEE-41E4-A239-8E9D11C10D2E}"/>
              </a:ext>
            </a:extLst>
          </p:cNvPr>
          <p:cNvGraphicFramePr/>
          <p:nvPr>
            <p:extLst>
              <p:ext uri="{D42A27DB-BD31-4B8C-83A1-F6EECF244321}">
                <p14:modId xmlns:p14="http://schemas.microsoft.com/office/powerpoint/2010/main" val="2116998280"/>
              </p:ext>
            </p:extLst>
          </p:nvPr>
        </p:nvGraphicFramePr>
        <p:xfrm>
          <a:off x="1033107" y="1927412"/>
          <a:ext cx="9903833" cy="4011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a:extLst>
              <a:ext uri="{FF2B5EF4-FFF2-40B4-BE49-F238E27FC236}">
                <a16:creationId xmlns:a16="http://schemas.microsoft.com/office/drawing/2014/main" id="{26025E97-1AAF-468E-A992-337A8F14DAF5}"/>
              </a:ext>
            </a:extLst>
          </p:cNvPr>
          <p:cNvGrpSpPr/>
          <p:nvPr/>
        </p:nvGrpSpPr>
        <p:grpSpPr>
          <a:xfrm>
            <a:off x="3769658" y="2075086"/>
            <a:ext cx="4384480" cy="707691"/>
            <a:chOff x="1624747" y="-175248"/>
            <a:chExt cx="1454852" cy="997624"/>
          </a:xfrm>
        </p:grpSpPr>
        <p:sp>
          <p:nvSpPr>
            <p:cNvPr id="19" name="Rectangle 18">
              <a:extLst>
                <a:ext uri="{FF2B5EF4-FFF2-40B4-BE49-F238E27FC236}">
                  <a16:creationId xmlns:a16="http://schemas.microsoft.com/office/drawing/2014/main" id="{C13EF053-230E-40C9-986A-8A685257CBC5}"/>
                </a:ext>
              </a:extLst>
            </p:cNvPr>
            <p:cNvSpPr/>
            <p:nvPr/>
          </p:nvSpPr>
          <p:spPr>
            <a:xfrm>
              <a:off x="1747594" y="0"/>
              <a:ext cx="1332005" cy="8223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D9F787D2-EB85-4317-A4EF-F3CD2F75A9B2}"/>
                </a:ext>
              </a:extLst>
            </p:cNvPr>
            <p:cNvSpPr txBox="1"/>
            <p:nvPr/>
          </p:nvSpPr>
          <p:spPr>
            <a:xfrm>
              <a:off x="1624747" y="-175248"/>
              <a:ext cx="765384" cy="8223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35" tIns="51435" rIns="51435" bIns="51435" numCol="1" spcCol="1270" anchor="ctr" anchorCtr="0">
              <a:noAutofit/>
            </a:bodyPr>
            <a:lstStyle/>
            <a:p>
              <a:pPr marL="128588" lvl="1" indent="-128588" defTabSz="600075" eaLnBrk="1" fontAlgn="auto" hangingPunct="1">
                <a:lnSpc>
                  <a:spcPct val="90000"/>
                </a:lnSpc>
                <a:spcAft>
                  <a:spcPct val="15000"/>
                </a:spcAft>
                <a:buFontTx/>
                <a:buChar char="•"/>
              </a:pPr>
              <a:r>
                <a:rPr lang="en-US" sz="1350" dirty="0">
                  <a:solidFill>
                    <a:srgbClr val="E7E6E6">
                      <a:lumMod val="25000"/>
                    </a:srgbClr>
                  </a:solidFill>
                  <a:latin typeface="Calibri" panose="020F0502020204030204"/>
                </a:rPr>
                <a:t>GCM-RCM climate model simulations</a:t>
              </a:r>
            </a:p>
          </p:txBody>
        </p:sp>
      </p:grpSp>
      <p:sp>
        <p:nvSpPr>
          <p:cNvPr id="28" name="Title 5">
            <a:extLst>
              <a:ext uri="{FF2B5EF4-FFF2-40B4-BE49-F238E27FC236}">
                <a16:creationId xmlns:a16="http://schemas.microsoft.com/office/drawing/2014/main" id="{0F24E9EF-CB04-46C7-8FE7-7499539ECE33}"/>
              </a:ext>
            </a:extLst>
          </p:cNvPr>
          <p:cNvSpPr txBox="1">
            <a:spLocks/>
          </p:cNvSpPr>
          <p:nvPr/>
        </p:nvSpPr>
        <p:spPr>
          <a:xfrm>
            <a:off x="882058" y="1090957"/>
            <a:ext cx="7886700" cy="678656"/>
          </a:xfrm>
          <a:prstGeom prst="rect">
            <a:avLst/>
          </a:prstGeom>
          <a:solidFill>
            <a:schemeClr val="bg1"/>
          </a:solidFill>
        </p:spPr>
        <p:txBody>
          <a:bodyPr anchor="b">
            <a:normAutofit/>
          </a:bodyPr>
          <a:lstStyle>
            <a:lvl1pPr algn="l" defTabSz="914400" rtl="0" eaLnBrk="1" latinLnBrk="0" hangingPunct="1">
              <a:lnSpc>
                <a:spcPct val="90000"/>
              </a:lnSpc>
              <a:spcBef>
                <a:spcPct val="0"/>
              </a:spcBef>
              <a:buNone/>
              <a:defRPr sz="2000" b="0" kern="1200">
                <a:solidFill>
                  <a:srgbClr val="BF1E2D"/>
                </a:solidFill>
                <a:latin typeface="Verdana" panose="020B0604030504040204" pitchFamily="34" charset="0"/>
                <a:ea typeface="Verdana" panose="020B0604030504040204" pitchFamily="34" charset="0"/>
                <a:cs typeface="Tahoma" panose="020B0604030504040204" pitchFamily="34" charset="0"/>
              </a:defRPr>
            </a:lvl1pPr>
          </a:lstStyle>
          <a:p>
            <a:r>
              <a:rPr lang="de-DE" sz="2700" dirty="0" err="1"/>
              <a:t>Advanced</a:t>
            </a:r>
            <a:r>
              <a:rPr lang="de-DE" sz="2700" dirty="0"/>
              <a:t> </a:t>
            </a:r>
            <a:r>
              <a:rPr lang="de-DE" sz="2700" dirty="0" err="1"/>
              <a:t>model</a:t>
            </a:r>
            <a:r>
              <a:rPr lang="de-DE" sz="2700" dirty="0"/>
              <a:t> </a:t>
            </a:r>
            <a:r>
              <a:rPr lang="de-DE" sz="2700" dirty="0" err="1"/>
              <a:t>set-up</a:t>
            </a:r>
            <a:endParaRPr lang="de-DE" sz="2700" dirty="0"/>
          </a:p>
        </p:txBody>
      </p:sp>
      <p:sp>
        <p:nvSpPr>
          <p:cNvPr id="6" name="Arrow: Right 5">
            <a:extLst>
              <a:ext uri="{FF2B5EF4-FFF2-40B4-BE49-F238E27FC236}">
                <a16:creationId xmlns:a16="http://schemas.microsoft.com/office/drawing/2014/main" id="{E632D9DA-E6EF-498C-93A0-D84705F91C34}"/>
              </a:ext>
            </a:extLst>
          </p:cNvPr>
          <p:cNvSpPr/>
          <p:nvPr/>
        </p:nvSpPr>
        <p:spPr>
          <a:xfrm rot="10800000">
            <a:off x="9943488" y="5275933"/>
            <a:ext cx="1034473" cy="581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6" name="Arrow: Right 25">
            <a:extLst>
              <a:ext uri="{FF2B5EF4-FFF2-40B4-BE49-F238E27FC236}">
                <a16:creationId xmlns:a16="http://schemas.microsoft.com/office/drawing/2014/main" id="{74ACC674-C3CC-463D-8CAF-8F325377E532}"/>
              </a:ext>
            </a:extLst>
          </p:cNvPr>
          <p:cNvSpPr/>
          <p:nvPr/>
        </p:nvSpPr>
        <p:spPr>
          <a:xfrm rot="10800000">
            <a:off x="7288033" y="2871786"/>
            <a:ext cx="1034473" cy="581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Arrow: Right 28">
            <a:extLst>
              <a:ext uri="{FF2B5EF4-FFF2-40B4-BE49-F238E27FC236}">
                <a16:creationId xmlns:a16="http://schemas.microsoft.com/office/drawing/2014/main" id="{37FC74FD-AC3B-499C-95BC-BDFE4BD8E7B3}"/>
              </a:ext>
            </a:extLst>
          </p:cNvPr>
          <p:cNvSpPr/>
          <p:nvPr/>
        </p:nvSpPr>
        <p:spPr>
          <a:xfrm rot="10800000">
            <a:off x="8322506" y="4398050"/>
            <a:ext cx="1034473" cy="581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97200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4015D-9407-488E-8AD7-722ADB5AEF2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Content Placeholder 2"/>
          <p:cNvSpPr>
            <a:spLocks noGrp="1"/>
          </p:cNvSpPr>
          <p:nvPr>
            <p:ph idx="1"/>
          </p:nvPr>
        </p:nvSpPr>
        <p:spPr/>
        <p:txBody>
          <a:bodyPr>
            <a:noAutofit/>
          </a:bodyPr>
          <a:lstStyle/>
          <a:p>
            <a:pPr marL="0" indent="0">
              <a:buFont typeface="Arial" panose="020B0604020202020204" pitchFamily="34" charset="0"/>
              <a:buNone/>
            </a:pPr>
            <a:r>
              <a:rPr lang="de-DE" sz="2000" b="1" dirty="0"/>
              <a:t>Weather / climate</a:t>
            </a:r>
            <a:r>
              <a:rPr lang="de-DE" sz="1800" b="0" dirty="0"/>
              <a:t> (input)</a:t>
            </a:r>
            <a:endParaRPr lang="de-DE" sz="2000" b="0" dirty="0"/>
          </a:p>
          <a:p>
            <a:pPr lvl="1"/>
            <a:r>
              <a:rPr lang="de-DE" sz="2000" dirty="0"/>
              <a:t>Precipitation (rain &amp; snow)</a:t>
            </a:r>
          </a:p>
          <a:p>
            <a:pPr lvl="1"/>
            <a:r>
              <a:rPr lang="de-DE" sz="2000" dirty="0"/>
              <a:t>Temperature, solar radiation, rel. humidity</a:t>
            </a:r>
          </a:p>
          <a:p>
            <a:pPr marL="0" indent="0">
              <a:buFont typeface="Arial" panose="020B0604020202020204" pitchFamily="34" charset="0"/>
              <a:buNone/>
            </a:pPr>
            <a:r>
              <a:rPr lang="de-DE" sz="2000" b="1" dirty="0"/>
              <a:t>Hydrology</a:t>
            </a:r>
          </a:p>
          <a:p>
            <a:pPr lvl="1"/>
            <a:r>
              <a:rPr lang="de-DE" sz="2000" dirty="0"/>
              <a:t>Infiltration</a:t>
            </a:r>
          </a:p>
          <a:p>
            <a:pPr lvl="1"/>
            <a:r>
              <a:rPr lang="de-DE" sz="2000" dirty="0"/>
              <a:t>Runoff: surface, sub-surface, groundwater</a:t>
            </a:r>
          </a:p>
          <a:p>
            <a:pPr lvl="1"/>
            <a:r>
              <a:rPr lang="de-DE" sz="2000" dirty="0"/>
              <a:t>River discharge</a:t>
            </a:r>
          </a:p>
          <a:p>
            <a:pPr lvl="1"/>
            <a:r>
              <a:rPr lang="de-DE" sz="2000" dirty="0"/>
              <a:t>Evapotranspiration</a:t>
            </a:r>
          </a:p>
          <a:p>
            <a:pPr marL="0" indent="0">
              <a:buFont typeface="Arial" panose="020B0604020202020204" pitchFamily="34" charset="0"/>
              <a:buNone/>
            </a:pPr>
            <a:r>
              <a:rPr lang="de-DE" sz="2000" b="1" dirty="0"/>
              <a:t>Vegetation</a:t>
            </a:r>
          </a:p>
          <a:p>
            <a:pPr lvl="1"/>
            <a:r>
              <a:rPr lang="de-DE" sz="2000" dirty="0"/>
              <a:t>Natural: forests, grasslands, savannah...</a:t>
            </a:r>
          </a:p>
          <a:p>
            <a:pPr lvl="1"/>
            <a:r>
              <a:rPr lang="de-DE" sz="2000" dirty="0"/>
              <a:t>Managed crops</a:t>
            </a:r>
          </a:p>
          <a:p>
            <a:pPr marL="0" indent="0">
              <a:buFont typeface="Arial" panose="020B0604020202020204" pitchFamily="34" charset="0"/>
              <a:buNone/>
            </a:pPr>
            <a:r>
              <a:rPr lang="de-DE" sz="2000" b="1" dirty="0"/>
              <a:t>Glaciers</a:t>
            </a:r>
          </a:p>
        </p:txBody>
      </p:sp>
      <p:sp>
        <p:nvSpPr>
          <p:cNvPr id="6" name="Content Placeholder 5"/>
          <p:cNvSpPr>
            <a:spLocks noGrp="1"/>
          </p:cNvSpPr>
          <p:nvPr>
            <p:ph sz="quarter" idx="13"/>
          </p:nvPr>
        </p:nvSpPr>
        <p:spPr/>
        <p:txBody>
          <a:bodyPr/>
          <a:lstStyle/>
          <a:p>
            <a:r>
              <a:rPr lang="de-DE" dirty="0"/>
              <a:t>Natural processes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6009" y="1"/>
            <a:ext cx="6375990" cy="6375990"/>
          </a:xfrm>
          <a:prstGeom prst="rect">
            <a:avLst/>
          </a:prstGeom>
        </p:spPr>
      </p:pic>
      <p:sp>
        <p:nvSpPr>
          <p:cNvPr id="2" name="Title 1"/>
          <p:cNvSpPr>
            <a:spLocks noGrp="1"/>
          </p:cNvSpPr>
          <p:nvPr>
            <p:ph type="title"/>
          </p:nvPr>
        </p:nvSpPr>
        <p:spPr/>
        <p:txBody>
          <a:bodyPr/>
          <a:lstStyle/>
          <a:p>
            <a:r>
              <a:rPr lang="de-DE" dirty="0"/>
              <a:t>Eco-</a:t>
            </a:r>
            <a:r>
              <a:rPr lang="de-DE" dirty="0" err="1"/>
              <a:t>hydrological</a:t>
            </a:r>
            <a:r>
              <a:rPr lang="de-DE" dirty="0"/>
              <a:t> </a:t>
            </a:r>
            <a:r>
              <a:rPr lang="de-DE" dirty="0" err="1"/>
              <a:t>model</a:t>
            </a:r>
            <a:r>
              <a:rPr lang="de-DE" dirty="0"/>
              <a:t> SWIM</a:t>
            </a:r>
            <a:endParaRPr lang="en-GB" dirty="0"/>
          </a:p>
        </p:txBody>
      </p:sp>
    </p:spTree>
    <p:extLst>
      <p:ext uri="{BB962C8B-B14F-4D97-AF65-F5344CB8AC3E}">
        <p14:creationId xmlns:p14="http://schemas.microsoft.com/office/powerpoint/2010/main" val="251991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4015D-9407-488E-8AD7-722ADB5AEF2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de-DE" dirty="0"/>
              <a:t>Eco-hydrological model</a:t>
            </a:r>
            <a:endParaRPr lang="en-GB" dirty="0"/>
          </a:p>
        </p:txBody>
      </p:sp>
      <p:sp>
        <p:nvSpPr>
          <p:cNvPr id="6" name="Content Placeholder 5"/>
          <p:cNvSpPr>
            <a:spLocks noGrp="1"/>
          </p:cNvSpPr>
          <p:nvPr>
            <p:ph sz="quarter" idx="13"/>
          </p:nvPr>
        </p:nvSpPr>
        <p:spPr/>
        <p:txBody>
          <a:bodyPr/>
          <a:lstStyle/>
          <a:p>
            <a:r>
              <a:rPr lang="de-DE" dirty="0"/>
              <a:t>Water and land management</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6009" y="1"/>
            <a:ext cx="6375990" cy="6375990"/>
          </a:xfrm>
          <a:prstGeom prst="rect">
            <a:avLst/>
          </a:prstGeom>
        </p:spPr>
      </p:pic>
      <p:sp>
        <p:nvSpPr>
          <p:cNvPr id="8" name="Content Placeholder 4"/>
          <p:cNvSpPr>
            <a:spLocks noGrp="1"/>
          </p:cNvSpPr>
          <p:nvPr>
            <p:ph idx="1"/>
          </p:nvPr>
        </p:nvSpPr>
        <p:spPr>
          <a:xfrm>
            <a:off x="838200" y="1740559"/>
            <a:ext cx="10515600" cy="3858776"/>
          </a:xfrm>
        </p:spPr>
        <p:txBody>
          <a:bodyPr/>
          <a:lstStyle/>
          <a:p>
            <a:r>
              <a:rPr lang="de-DE" sz="2400" dirty="0"/>
              <a:t>Crop management</a:t>
            </a:r>
          </a:p>
          <a:p>
            <a:pPr lvl="1"/>
            <a:r>
              <a:rPr lang="de-DE" sz="2000" dirty="0"/>
              <a:t>Crop rotations</a:t>
            </a:r>
          </a:p>
          <a:p>
            <a:pPr lvl="1"/>
            <a:r>
              <a:rPr lang="de-DE" sz="2000" dirty="0"/>
              <a:t>Fertilization</a:t>
            </a:r>
            <a:endParaRPr lang="en-GB" sz="2000" dirty="0"/>
          </a:p>
          <a:p>
            <a:r>
              <a:rPr lang="en-GB" sz="2400" dirty="0"/>
              <a:t>Irrigation</a:t>
            </a:r>
          </a:p>
          <a:p>
            <a:pPr lvl="1"/>
            <a:r>
              <a:rPr lang="en-GB" sz="2000" dirty="0"/>
              <a:t>Crop water demand / deficits</a:t>
            </a:r>
          </a:p>
          <a:p>
            <a:pPr lvl="1"/>
            <a:r>
              <a:rPr lang="de-DE" sz="2000" dirty="0"/>
              <a:t>Water use efficiency</a:t>
            </a:r>
            <a:endParaRPr lang="en-GB" sz="2000" dirty="0"/>
          </a:p>
          <a:p>
            <a:r>
              <a:rPr lang="en-GB" sz="2400" dirty="0"/>
              <a:t>Water allocation</a:t>
            </a:r>
          </a:p>
          <a:p>
            <a:r>
              <a:rPr lang="en-GB" sz="2400" dirty="0"/>
              <a:t>Reservoirs</a:t>
            </a:r>
          </a:p>
          <a:p>
            <a:pPr lvl="1"/>
            <a:r>
              <a:rPr lang="en-GB" sz="2000" dirty="0"/>
              <a:t>Hydropower</a:t>
            </a:r>
          </a:p>
          <a:p>
            <a:pPr lvl="1"/>
            <a:r>
              <a:rPr lang="en-GB" sz="2000" dirty="0"/>
              <a:t>Flood protection</a:t>
            </a:r>
          </a:p>
          <a:p>
            <a:pPr lvl="1"/>
            <a:r>
              <a:rPr lang="en-GB" sz="2000" dirty="0"/>
              <a:t>Water supply</a:t>
            </a:r>
          </a:p>
          <a:p>
            <a:endParaRPr lang="en-GB" dirty="0"/>
          </a:p>
        </p:txBody>
      </p:sp>
    </p:spTree>
    <p:extLst>
      <p:ext uri="{BB962C8B-B14F-4D97-AF65-F5344CB8AC3E}">
        <p14:creationId xmlns:p14="http://schemas.microsoft.com/office/powerpoint/2010/main" val="3242331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103629" y="854814"/>
            <a:ext cx="6900530" cy="2966484"/>
          </a:xfrm>
          <a:prstGeom prst="roundRect">
            <a:avLst/>
          </a:prstGeom>
          <a:solidFill>
            <a:schemeClr val="bg1">
              <a:lumMod val="85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4015D-9407-488E-8AD7-722ADB5AEF2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de-DE" dirty="0"/>
              <a:t>Spatial data</a:t>
            </a:r>
            <a:endParaRPr lang="en-GB" dirty="0"/>
          </a:p>
        </p:txBody>
      </p:sp>
      <p:sp>
        <p:nvSpPr>
          <p:cNvPr id="3" name="Content Placeholder 2"/>
          <p:cNvSpPr>
            <a:spLocks noGrp="1"/>
          </p:cNvSpPr>
          <p:nvPr>
            <p:ph idx="1"/>
          </p:nvPr>
        </p:nvSpPr>
        <p:spPr>
          <a:xfrm>
            <a:off x="838200" y="1740559"/>
            <a:ext cx="3675059" cy="3858776"/>
          </a:xfrm>
        </p:spPr>
        <p:txBody>
          <a:bodyPr/>
          <a:lstStyle/>
          <a:p>
            <a:pPr marL="342900" indent="-342900">
              <a:buFont typeface="Arial" panose="020B0604020202020204" pitchFamily="34" charset="0"/>
              <a:buChar char="•"/>
            </a:pPr>
            <a:r>
              <a:rPr lang="de-DE" sz="2400" b="0" dirty="0"/>
              <a:t>European </a:t>
            </a:r>
            <a:r>
              <a:rPr lang="de-DE" sz="2400" b="0" dirty="0" err="1"/>
              <a:t>Soil</a:t>
            </a:r>
            <a:r>
              <a:rPr lang="de-DE" sz="2400" b="0" dirty="0"/>
              <a:t> </a:t>
            </a:r>
            <a:r>
              <a:rPr lang="de-DE" sz="2400" b="0" dirty="0" err="1"/>
              <a:t>Map</a:t>
            </a:r>
            <a:endParaRPr lang="de-DE" sz="2400" b="0" dirty="0"/>
          </a:p>
          <a:p>
            <a:pPr marL="342900" indent="-342900">
              <a:buFont typeface="Arial" panose="020B0604020202020204" pitchFamily="34" charset="0"/>
              <a:buChar char="•"/>
            </a:pPr>
            <a:r>
              <a:rPr lang="de-DE" sz="2400" b="0" dirty="0"/>
              <a:t>CORINE </a:t>
            </a:r>
            <a:r>
              <a:rPr lang="de-DE" sz="2400" b="0" dirty="0" err="1"/>
              <a:t>land</a:t>
            </a:r>
            <a:r>
              <a:rPr lang="de-DE" sz="2400" b="0" dirty="0"/>
              <a:t> </a:t>
            </a:r>
            <a:r>
              <a:rPr lang="de-DE" sz="2400" b="0" dirty="0" err="1"/>
              <a:t>use</a:t>
            </a:r>
            <a:r>
              <a:rPr lang="de-DE" sz="2400" b="0" dirty="0"/>
              <a:t> </a:t>
            </a:r>
            <a:r>
              <a:rPr lang="de-DE" sz="2400" b="0" dirty="0" err="1"/>
              <a:t>map</a:t>
            </a:r>
            <a:endParaRPr lang="de-DE" sz="2400" b="0" dirty="0"/>
          </a:p>
          <a:p>
            <a:pPr marL="342900" indent="-342900">
              <a:buFont typeface="Arial" panose="020B0604020202020204" pitchFamily="34" charset="0"/>
              <a:buChar char="•"/>
            </a:pPr>
            <a:r>
              <a:rPr lang="de-DE" sz="2400" b="0" dirty="0"/>
              <a:t>Digital Elevation Model </a:t>
            </a:r>
            <a:r>
              <a:rPr lang="de-DE" sz="2400" b="0" dirty="0" err="1"/>
              <a:t>of</a:t>
            </a:r>
            <a:r>
              <a:rPr lang="de-DE" sz="2400" b="0" dirty="0"/>
              <a:t> 100 m </a:t>
            </a:r>
            <a:r>
              <a:rPr lang="de-DE" sz="2400" b="0" dirty="0" err="1"/>
              <a:t>resolution</a:t>
            </a:r>
            <a:endParaRPr lang="de-DE" sz="2400" b="0" dirty="0"/>
          </a:p>
          <a:p>
            <a:pPr marL="342900" indent="-342900">
              <a:buFont typeface="Arial" panose="020B0604020202020204" pitchFamily="34" charset="0"/>
              <a:buChar char="•"/>
            </a:pPr>
            <a:endParaRPr lang="de-DE" sz="2400" b="0" dirty="0"/>
          </a:p>
          <a:p>
            <a:pPr marL="342900" indent="-342900">
              <a:buFont typeface="Arial" panose="020B0604020202020204" pitchFamily="34" charset="0"/>
              <a:buChar char="•"/>
            </a:pPr>
            <a:endParaRPr lang="de-DE" sz="2400" b="0" dirty="0"/>
          </a:p>
          <a:p>
            <a:pPr marL="342900" indent="-342900">
              <a:buFont typeface="Arial" panose="020B0604020202020204" pitchFamily="34" charset="0"/>
              <a:buChar char="•"/>
            </a:pPr>
            <a:r>
              <a:rPr lang="de-DE" sz="2400" b="0" dirty="0"/>
              <a:t>Climate </a:t>
            </a:r>
            <a:r>
              <a:rPr lang="de-DE" sz="2400" b="0" dirty="0" err="1"/>
              <a:t>data</a:t>
            </a:r>
            <a:r>
              <a:rPr lang="de-DE" sz="2400" b="0" dirty="0"/>
              <a:t> </a:t>
            </a:r>
            <a:r>
              <a:rPr lang="de-DE" sz="2400" b="0" dirty="0" err="1"/>
              <a:t>of</a:t>
            </a:r>
            <a:r>
              <a:rPr lang="de-DE" sz="2400" b="0" dirty="0"/>
              <a:t> European </a:t>
            </a:r>
            <a:r>
              <a:rPr lang="de-DE" sz="2400" b="0" dirty="0" err="1"/>
              <a:t>Weather</a:t>
            </a:r>
            <a:r>
              <a:rPr lang="de-DE" sz="2400" b="0" dirty="0"/>
              <a:t> Service</a:t>
            </a:r>
          </a:p>
          <a:p>
            <a:pPr marL="342900" indent="-342900">
              <a:buFont typeface="Arial" panose="020B0604020202020204" pitchFamily="34" charset="0"/>
              <a:buChar char="•"/>
            </a:pPr>
            <a:r>
              <a:rPr lang="de-DE" sz="2400" b="0" dirty="0"/>
              <a:t>ISIMIP </a:t>
            </a:r>
            <a:r>
              <a:rPr lang="de-DE" sz="2400" b="0" dirty="0" err="1"/>
              <a:t>climate</a:t>
            </a:r>
            <a:r>
              <a:rPr lang="de-DE" sz="2400" b="0" dirty="0"/>
              <a:t> </a:t>
            </a:r>
            <a:r>
              <a:rPr lang="de-DE" sz="2400" b="0" dirty="0" err="1"/>
              <a:t>scenario</a:t>
            </a:r>
            <a:r>
              <a:rPr lang="de-DE" sz="2400" b="0" dirty="0"/>
              <a:t> </a:t>
            </a:r>
            <a:r>
              <a:rPr lang="de-DE" sz="2400" b="0" dirty="0" err="1"/>
              <a:t>data</a:t>
            </a:r>
            <a:endParaRPr lang="de-DE" sz="2400" b="0" dirty="0"/>
          </a:p>
        </p:txBody>
      </p:sp>
      <p:sp>
        <p:nvSpPr>
          <p:cNvPr id="7" name="Content Placeholder 6"/>
          <p:cNvSpPr>
            <a:spLocks noGrp="1"/>
          </p:cNvSpPr>
          <p:nvPr>
            <p:ph sz="quarter" idx="13"/>
          </p:nvPr>
        </p:nvSpPr>
        <p:spPr/>
        <p:txBody>
          <a:bodyPr/>
          <a:lstStyle/>
          <a:p>
            <a:r>
              <a:rPr lang="de-DE" sz="2800" dirty="0"/>
              <a:t>Basic GIS layers</a:t>
            </a:r>
            <a:endParaRPr lang="en-GB" sz="2800" dirty="0"/>
          </a:p>
        </p:txBody>
      </p:sp>
      <p:sp>
        <p:nvSpPr>
          <p:cNvPr id="25" name="TextBox 24"/>
          <p:cNvSpPr txBox="1"/>
          <p:nvPr/>
        </p:nvSpPr>
        <p:spPr>
          <a:xfrm>
            <a:off x="5648964" y="5274563"/>
            <a:ext cx="2009268"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Hydrotopes (HRUs)</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7651" y="835172"/>
            <a:ext cx="4475492" cy="5344264"/>
          </a:xfrm>
          <a:prstGeom prst="rect">
            <a:avLst/>
          </a:prstGeom>
        </p:spPr>
      </p:pic>
      <p:sp>
        <p:nvSpPr>
          <p:cNvPr id="28" name="TextBox 27"/>
          <p:cNvSpPr txBox="1"/>
          <p:nvPr/>
        </p:nvSpPr>
        <p:spPr>
          <a:xfrm>
            <a:off x="5290790" y="1276793"/>
            <a:ext cx="2346861"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Elevation, slope (DEM)</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5244175" y="2154934"/>
            <a:ext cx="2410019"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Land use / cover (LULC)</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7015685" y="3264713"/>
            <a:ext cx="620683"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Soils</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p:cNvSpPr txBox="1"/>
          <p:nvPr/>
        </p:nvSpPr>
        <p:spPr>
          <a:xfrm>
            <a:off x="6894940" y="3954768"/>
            <a:ext cx="740908"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Other</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5740777" y="2480885"/>
            <a:ext cx="1895071"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alibri"/>
                <a:ea typeface="+mn-ea"/>
                <a:cs typeface="+mn-cs"/>
              </a:rPr>
              <a:t>Natural, managed</a:t>
            </a:r>
            <a:endParaRPr kumimoji="0" lang="en-GB"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4622243" y="4257957"/>
            <a:ext cx="304823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alibri"/>
                <a:ea typeface="+mn-ea"/>
                <a:cs typeface="+mn-cs"/>
              </a:rPr>
              <a:t>Reservoirs, irrigation,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alibri"/>
                <a:ea typeface="+mn-ea"/>
                <a:cs typeface="+mn-cs"/>
              </a:rPr>
              <a:t>wetlands, glaciers, elevation</a:t>
            </a:r>
            <a:endParaRPr kumimoji="0" lang="en-GB"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Content Placeholder 6">
            <a:extLst>
              <a:ext uri="{FF2B5EF4-FFF2-40B4-BE49-F238E27FC236}">
                <a16:creationId xmlns:a16="http://schemas.microsoft.com/office/drawing/2014/main" id="{3059D317-E129-4474-B854-BA5B0A963588}"/>
              </a:ext>
            </a:extLst>
          </p:cNvPr>
          <p:cNvSpPr txBox="1">
            <a:spLocks/>
          </p:cNvSpPr>
          <p:nvPr/>
        </p:nvSpPr>
        <p:spPr>
          <a:xfrm>
            <a:off x="817655" y="3761986"/>
            <a:ext cx="10515600" cy="3774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6E9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Climate </a:t>
            </a:r>
            <a:r>
              <a:rPr lang="de-DE" sz="2800" dirty="0" err="1"/>
              <a:t>input</a:t>
            </a:r>
            <a:endParaRPr lang="en-GB" sz="2800" dirty="0"/>
          </a:p>
        </p:txBody>
      </p:sp>
    </p:spTree>
    <p:extLst>
      <p:ext uri="{BB962C8B-B14F-4D97-AF65-F5344CB8AC3E}">
        <p14:creationId xmlns:p14="http://schemas.microsoft.com/office/powerpoint/2010/main" val="3934687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016551-7E47-4A4D-851B-6EE6E392FA6B}"/>
              </a:ext>
            </a:extLst>
          </p:cNvPr>
          <p:cNvSpPr>
            <a:spLocks noGrp="1"/>
          </p:cNvSpPr>
          <p:nvPr>
            <p:ph idx="1"/>
          </p:nvPr>
        </p:nvSpPr>
        <p:spPr>
          <a:xfrm>
            <a:off x="987946" y="5387247"/>
            <a:ext cx="2632364" cy="482493"/>
          </a:xfrm>
        </p:spPr>
        <p:txBody>
          <a:bodyPr>
            <a:normAutofit/>
          </a:bodyPr>
          <a:lstStyle/>
          <a:p>
            <a:pPr marL="0" indent="0">
              <a:buNone/>
            </a:pPr>
            <a:r>
              <a:rPr lang="en-US" sz="2000" dirty="0"/>
              <a:t>28 River regions</a:t>
            </a:r>
            <a:endParaRPr lang="en-DE" sz="2000" dirty="0"/>
          </a:p>
        </p:txBody>
      </p:sp>
      <p:sp>
        <p:nvSpPr>
          <p:cNvPr id="3" name="Title 2">
            <a:extLst>
              <a:ext uri="{FF2B5EF4-FFF2-40B4-BE49-F238E27FC236}">
                <a16:creationId xmlns:a16="http://schemas.microsoft.com/office/drawing/2014/main" id="{BC135F9A-7F9C-4D08-9C3B-A914381BCA32}"/>
              </a:ext>
            </a:extLst>
          </p:cNvPr>
          <p:cNvSpPr>
            <a:spLocks noGrp="1"/>
          </p:cNvSpPr>
          <p:nvPr>
            <p:ph type="ctrTitle"/>
          </p:nvPr>
        </p:nvSpPr>
        <p:spPr/>
        <p:txBody>
          <a:bodyPr/>
          <a:lstStyle/>
          <a:p>
            <a:r>
              <a:rPr lang="en-US" dirty="0"/>
              <a:t>Model implementation</a:t>
            </a:r>
            <a:endParaRPr lang="en-DE" dirty="0"/>
          </a:p>
        </p:txBody>
      </p:sp>
      <p:sp>
        <p:nvSpPr>
          <p:cNvPr id="4" name="Slide Number Placeholder 3">
            <a:extLst>
              <a:ext uri="{FF2B5EF4-FFF2-40B4-BE49-F238E27FC236}">
                <a16:creationId xmlns:a16="http://schemas.microsoft.com/office/drawing/2014/main" id="{D516C6F5-D815-4FAB-BFD6-4D0BA80666C5}"/>
              </a:ext>
            </a:extLst>
          </p:cNvPr>
          <p:cNvSpPr>
            <a:spLocks noGrp="1"/>
          </p:cNvSpPr>
          <p:nvPr>
            <p:ph type="sldNum" sz="quarter" idx="12"/>
          </p:nvPr>
        </p:nvSpPr>
        <p:spPr/>
        <p:txBody>
          <a:bodyPr/>
          <a:lstStyle/>
          <a:p>
            <a:fld id="{6B3F9B04-52E9-D64B-8808-0308FE78F2E0}" type="slidenum">
              <a:rPr lang="en-US" smtClean="0"/>
              <a:pPr/>
              <a:t>24</a:t>
            </a:fld>
            <a:endParaRPr lang="en-US"/>
          </a:p>
        </p:txBody>
      </p:sp>
      <p:sp>
        <p:nvSpPr>
          <p:cNvPr id="5" name="Text Placeholder 4">
            <a:extLst>
              <a:ext uri="{FF2B5EF4-FFF2-40B4-BE49-F238E27FC236}">
                <a16:creationId xmlns:a16="http://schemas.microsoft.com/office/drawing/2014/main" id="{11AD788F-D1D1-4224-BBC4-846F6A8A76BE}"/>
              </a:ext>
            </a:extLst>
          </p:cNvPr>
          <p:cNvSpPr>
            <a:spLocks noGrp="1"/>
          </p:cNvSpPr>
          <p:nvPr>
            <p:ph type="body" sz="quarter" idx="13"/>
          </p:nvPr>
        </p:nvSpPr>
        <p:spPr/>
        <p:txBody>
          <a:bodyPr/>
          <a:lstStyle/>
          <a:p>
            <a:endParaRPr lang="en-DE"/>
          </a:p>
        </p:txBody>
      </p:sp>
      <p:pic>
        <p:nvPicPr>
          <p:cNvPr id="6" name="Grafik 5">
            <a:extLst>
              <a:ext uri="{FF2B5EF4-FFF2-40B4-BE49-F238E27FC236}">
                <a16:creationId xmlns:a16="http://schemas.microsoft.com/office/drawing/2014/main" id="{08AF7DAE-2098-4F2B-BB14-32AF7875745A}"/>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7" name="Content Placeholder 5">
            <a:extLst>
              <a:ext uri="{FF2B5EF4-FFF2-40B4-BE49-F238E27FC236}">
                <a16:creationId xmlns:a16="http://schemas.microsoft.com/office/drawing/2014/main" id="{4818BF2C-F1A4-5A4E-AF9D-99BB2B024A36}"/>
              </a:ext>
            </a:extLst>
          </p:cNvPr>
          <p:cNvPicPr/>
          <p:nvPr/>
        </p:nvPicPr>
        <p:blipFill>
          <a:blip r:embed="rId3"/>
          <a:stretch>
            <a:fillRect/>
          </a:stretch>
        </p:blipFill>
        <p:spPr>
          <a:xfrm>
            <a:off x="644397" y="1272287"/>
            <a:ext cx="3319463" cy="3936206"/>
          </a:xfrm>
          <a:prstGeom prst="rect">
            <a:avLst/>
          </a:prstGeom>
        </p:spPr>
      </p:pic>
      <p:pic>
        <p:nvPicPr>
          <p:cNvPr id="8" name="Content Placeholder 5">
            <a:extLst>
              <a:ext uri="{FF2B5EF4-FFF2-40B4-BE49-F238E27FC236}">
                <a16:creationId xmlns:a16="http://schemas.microsoft.com/office/drawing/2014/main" id="{03E9B735-6D4A-F649-A64E-785A2AD6E88C}"/>
              </a:ext>
            </a:extLst>
          </p:cNvPr>
          <p:cNvPicPr/>
          <p:nvPr/>
        </p:nvPicPr>
        <p:blipFill>
          <a:blip r:embed="rId4"/>
          <a:stretch>
            <a:fillRect/>
          </a:stretch>
        </p:blipFill>
        <p:spPr>
          <a:xfrm>
            <a:off x="4080087" y="1272287"/>
            <a:ext cx="3319463" cy="3936206"/>
          </a:xfrm>
          <a:prstGeom prst="rect">
            <a:avLst/>
          </a:prstGeom>
        </p:spPr>
      </p:pic>
      <p:pic>
        <p:nvPicPr>
          <p:cNvPr id="9" name="Content Placeholder 5">
            <a:extLst>
              <a:ext uri="{FF2B5EF4-FFF2-40B4-BE49-F238E27FC236}">
                <a16:creationId xmlns:a16="http://schemas.microsoft.com/office/drawing/2014/main" id="{733F0688-E004-3142-9EE1-F1F7F71D3EEA}"/>
              </a:ext>
            </a:extLst>
          </p:cNvPr>
          <p:cNvPicPr/>
          <p:nvPr/>
        </p:nvPicPr>
        <p:blipFill>
          <a:blip r:embed="rId5"/>
          <a:stretch>
            <a:fillRect/>
          </a:stretch>
        </p:blipFill>
        <p:spPr>
          <a:xfrm>
            <a:off x="7515776" y="1272286"/>
            <a:ext cx="3319463" cy="3936206"/>
          </a:xfrm>
          <a:prstGeom prst="rect">
            <a:avLst/>
          </a:prstGeom>
        </p:spPr>
      </p:pic>
      <p:sp>
        <p:nvSpPr>
          <p:cNvPr id="11" name="Content Placeholder 1">
            <a:extLst>
              <a:ext uri="{FF2B5EF4-FFF2-40B4-BE49-F238E27FC236}">
                <a16:creationId xmlns:a16="http://schemas.microsoft.com/office/drawing/2014/main" id="{3C62EDF7-4E42-4814-B641-8A4EBFADF781}"/>
              </a:ext>
            </a:extLst>
          </p:cNvPr>
          <p:cNvSpPr txBox="1">
            <a:spLocks/>
          </p:cNvSpPr>
          <p:nvPr/>
        </p:nvSpPr>
        <p:spPr>
          <a:xfrm>
            <a:off x="4423636" y="5431251"/>
            <a:ext cx="2632364" cy="77676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Divided into 3100 </a:t>
            </a:r>
            <a:r>
              <a:rPr lang="en-US" sz="2000" dirty="0" err="1"/>
              <a:t>subbasins</a:t>
            </a:r>
            <a:endParaRPr lang="en-DE" sz="2000" dirty="0"/>
          </a:p>
        </p:txBody>
      </p:sp>
      <p:sp>
        <p:nvSpPr>
          <p:cNvPr id="12" name="Rectangle 11">
            <a:extLst>
              <a:ext uri="{FF2B5EF4-FFF2-40B4-BE49-F238E27FC236}">
                <a16:creationId xmlns:a16="http://schemas.microsoft.com/office/drawing/2014/main" id="{51247C5C-B9E6-4EC5-A1B1-A4EF14063F92}"/>
              </a:ext>
            </a:extLst>
          </p:cNvPr>
          <p:cNvSpPr/>
          <p:nvPr/>
        </p:nvSpPr>
        <p:spPr>
          <a:xfrm>
            <a:off x="8205051" y="5387247"/>
            <a:ext cx="2260747" cy="369332"/>
          </a:xfrm>
          <a:prstGeom prst="rect">
            <a:avLst/>
          </a:prstGeom>
        </p:spPr>
        <p:txBody>
          <a:bodyPr wrap="none">
            <a:spAutoFit/>
          </a:bodyPr>
          <a:lstStyle/>
          <a:p>
            <a:r>
              <a:rPr lang="en-US" dirty="0"/>
              <a:t>~ 1200 Gauge stations</a:t>
            </a:r>
            <a:endParaRPr lang="en-DE" dirty="0"/>
          </a:p>
        </p:txBody>
      </p:sp>
    </p:spTree>
    <p:extLst>
      <p:ext uri="{BB962C8B-B14F-4D97-AF65-F5344CB8AC3E}">
        <p14:creationId xmlns:p14="http://schemas.microsoft.com/office/powerpoint/2010/main" val="2523947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016551-7E47-4A4D-851B-6EE6E392FA6B}"/>
              </a:ext>
            </a:extLst>
          </p:cNvPr>
          <p:cNvSpPr>
            <a:spLocks noGrp="1"/>
          </p:cNvSpPr>
          <p:nvPr>
            <p:ph idx="1"/>
          </p:nvPr>
        </p:nvSpPr>
        <p:spPr>
          <a:xfrm>
            <a:off x="941766" y="5387247"/>
            <a:ext cx="2632364" cy="482493"/>
          </a:xfrm>
        </p:spPr>
        <p:txBody>
          <a:bodyPr>
            <a:normAutofit/>
          </a:bodyPr>
          <a:lstStyle/>
          <a:p>
            <a:pPr marL="0" indent="0" algn="ctr">
              <a:buNone/>
            </a:pPr>
            <a:r>
              <a:rPr lang="en-US" sz="2000" dirty="0"/>
              <a:t>DEM 100 m</a:t>
            </a:r>
            <a:endParaRPr lang="en-DE" sz="2000" dirty="0"/>
          </a:p>
        </p:txBody>
      </p:sp>
      <p:sp>
        <p:nvSpPr>
          <p:cNvPr id="3" name="Title 2">
            <a:extLst>
              <a:ext uri="{FF2B5EF4-FFF2-40B4-BE49-F238E27FC236}">
                <a16:creationId xmlns:a16="http://schemas.microsoft.com/office/drawing/2014/main" id="{BC135F9A-7F9C-4D08-9C3B-A914381BCA32}"/>
              </a:ext>
            </a:extLst>
          </p:cNvPr>
          <p:cNvSpPr>
            <a:spLocks noGrp="1"/>
          </p:cNvSpPr>
          <p:nvPr>
            <p:ph type="ctrTitle"/>
          </p:nvPr>
        </p:nvSpPr>
        <p:spPr/>
        <p:txBody>
          <a:bodyPr/>
          <a:lstStyle/>
          <a:p>
            <a:r>
              <a:rPr lang="en-US" dirty="0"/>
              <a:t>Model implementation</a:t>
            </a:r>
            <a:endParaRPr lang="en-DE" dirty="0"/>
          </a:p>
        </p:txBody>
      </p:sp>
      <p:sp>
        <p:nvSpPr>
          <p:cNvPr id="4" name="Slide Number Placeholder 3">
            <a:extLst>
              <a:ext uri="{FF2B5EF4-FFF2-40B4-BE49-F238E27FC236}">
                <a16:creationId xmlns:a16="http://schemas.microsoft.com/office/drawing/2014/main" id="{D516C6F5-D815-4FAB-BFD6-4D0BA80666C5}"/>
              </a:ext>
            </a:extLst>
          </p:cNvPr>
          <p:cNvSpPr>
            <a:spLocks noGrp="1"/>
          </p:cNvSpPr>
          <p:nvPr>
            <p:ph type="sldNum" sz="quarter" idx="12"/>
          </p:nvPr>
        </p:nvSpPr>
        <p:spPr/>
        <p:txBody>
          <a:bodyPr/>
          <a:lstStyle/>
          <a:p>
            <a:fld id="{6B3F9B04-52E9-D64B-8808-0308FE78F2E0}" type="slidenum">
              <a:rPr lang="en-US" smtClean="0"/>
              <a:pPr/>
              <a:t>25</a:t>
            </a:fld>
            <a:endParaRPr lang="en-US"/>
          </a:p>
        </p:txBody>
      </p:sp>
      <p:sp>
        <p:nvSpPr>
          <p:cNvPr id="5" name="Text Placeholder 4">
            <a:extLst>
              <a:ext uri="{FF2B5EF4-FFF2-40B4-BE49-F238E27FC236}">
                <a16:creationId xmlns:a16="http://schemas.microsoft.com/office/drawing/2014/main" id="{11AD788F-D1D1-4224-BBC4-846F6A8A76BE}"/>
              </a:ext>
            </a:extLst>
          </p:cNvPr>
          <p:cNvSpPr>
            <a:spLocks noGrp="1"/>
          </p:cNvSpPr>
          <p:nvPr>
            <p:ph type="body" sz="quarter" idx="13"/>
          </p:nvPr>
        </p:nvSpPr>
        <p:spPr/>
        <p:txBody>
          <a:bodyPr/>
          <a:lstStyle/>
          <a:p>
            <a:endParaRPr lang="en-DE"/>
          </a:p>
        </p:txBody>
      </p:sp>
      <p:pic>
        <p:nvPicPr>
          <p:cNvPr id="6" name="Grafik 5">
            <a:extLst>
              <a:ext uri="{FF2B5EF4-FFF2-40B4-BE49-F238E27FC236}">
                <a16:creationId xmlns:a16="http://schemas.microsoft.com/office/drawing/2014/main" id="{08AF7DAE-2098-4F2B-BB14-32AF7875745A}"/>
              </a:ext>
            </a:extLst>
          </p:cNvPr>
          <p:cNvPicPr>
            <a:picLocks noChangeAspect="1"/>
          </p:cNvPicPr>
          <p:nvPr/>
        </p:nvPicPr>
        <p:blipFill>
          <a:blip r:embed="rId2"/>
          <a:stretch>
            <a:fillRect/>
          </a:stretch>
        </p:blipFill>
        <p:spPr>
          <a:xfrm>
            <a:off x="10358625" y="229545"/>
            <a:ext cx="1439799" cy="523070"/>
          </a:xfrm>
          <a:prstGeom prst="rect">
            <a:avLst/>
          </a:prstGeom>
        </p:spPr>
      </p:pic>
      <p:sp>
        <p:nvSpPr>
          <p:cNvPr id="11" name="Content Placeholder 1">
            <a:extLst>
              <a:ext uri="{FF2B5EF4-FFF2-40B4-BE49-F238E27FC236}">
                <a16:creationId xmlns:a16="http://schemas.microsoft.com/office/drawing/2014/main" id="{3C62EDF7-4E42-4814-B641-8A4EBFADF781}"/>
              </a:ext>
            </a:extLst>
          </p:cNvPr>
          <p:cNvSpPr txBox="1">
            <a:spLocks/>
          </p:cNvSpPr>
          <p:nvPr/>
        </p:nvSpPr>
        <p:spPr>
          <a:xfrm>
            <a:off x="4423636" y="5387247"/>
            <a:ext cx="2632364" cy="77676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Land us CORINE 2020</a:t>
            </a:r>
            <a:endParaRPr lang="en-DE" sz="2000" dirty="0"/>
          </a:p>
        </p:txBody>
      </p:sp>
      <p:sp>
        <p:nvSpPr>
          <p:cNvPr id="12" name="Rectangle 11">
            <a:extLst>
              <a:ext uri="{FF2B5EF4-FFF2-40B4-BE49-F238E27FC236}">
                <a16:creationId xmlns:a16="http://schemas.microsoft.com/office/drawing/2014/main" id="{51247C5C-B9E6-4EC5-A1B1-A4EF14063F92}"/>
              </a:ext>
            </a:extLst>
          </p:cNvPr>
          <p:cNvSpPr/>
          <p:nvPr/>
        </p:nvSpPr>
        <p:spPr>
          <a:xfrm>
            <a:off x="8205051" y="5387247"/>
            <a:ext cx="1955472" cy="369332"/>
          </a:xfrm>
          <a:prstGeom prst="rect">
            <a:avLst/>
          </a:prstGeom>
        </p:spPr>
        <p:txBody>
          <a:bodyPr wrap="none">
            <a:spAutoFit/>
          </a:bodyPr>
          <a:lstStyle/>
          <a:p>
            <a:r>
              <a:rPr lang="en-US" dirty="0"/>
              <a:t>European Soil Map</a:t>
            </a:r>
            <a:endParaRPr lang="en-DE" dirty="0"/>
          </a:p>
        </p:txBody>
      </p:sp>
      <p:pic>
        <p:nvPicPr>
          <p:cNvPr id="13" name="Picture 12">
            <a:extLst>
              <a:ext uri="{FF2B5EF4-FFF2-40B4-BE49-F238E27FC236}">
                <a16:creationId xmlns:a16="http://schemas.microsoft.com/office/drawing/2014/main" id="{31B3952E-F8FC-40FD-96A4-E56E23CC6B7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470" y="1272286"/>
            <a:ext cx="3371804" cy="4000277"/>
          </a:xfrm>
          <a:prstGeom prst="rect">
            <a:avLst/>
          </a:prstGeom>
          <a:noFill/>
          <a:ln>
            <a:noFill/>
          </a:ln>
        </p:spPr>
      </p:pic>
      <p:pic>
        <p:nvPicPr>
          <p:cNvPr id="14" name="Picture 13">
            <a:extLst>
              <a:ext uri="{FF2B5EF4-FFF2-40B4-BE49-F238E27FC236}">
                <a16:creationId xmlns:a16="http://schemas.microsoft.com/office/drawing/2014/main" id="{19353A8D-278E-4BF4-AD7C-0CCC79D8C6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1574" y="1272282"/>
            <a:ext cx="3371804" cy="4000277"/>
          </a:xfrm>
          <a:prstGeom prst="rect">
            <a:avLst/>
          </a:prstGeom>
          <a:noFill/>
          <a:ln>
            <a:noFill/>
          </a:ln>
        </p:spPr>
      </p:pic>
      <p:pic>
        <p:nvPicPr>
          <p:cNvPr id="15" name="Picture 14">
            <a:extLst>
              <a:ext uri="{FF2B5EF4-FFF2-40B4-BE49-F238E27FC236}">
                <a16:creationId xmlns:a16="http://schemas.microsoft.com/office/drawing/2014/main" id="{C3B0F5C1-1739-48F5-B4AA-B0456AF6AA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3678" y="1272282"/>
            <a:ext cx="3371804" cy="4000277"/>
          </a:xfrm>
          <a:prstGeom prst="rect">
            <a:avLst/>
          </a:prstGeom>
          <a:noFill/>
          <a:ln>
            <a:noFill/>
          </a:ln>
        </p:spPr>
      </p:pic>
    </p:spTree>
    <p:extLst>
      <p:ext uri="{BB962C8B-B14F-4D97-AF65-F5344CB8AC3E}">
        <p14:creationId xmlns:p14="http://schemas.microsoft.com/office/powerpoint/2010/main" val="195687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FA59C-FA25-489F-ADCB-7957BC30996C}"/>
              </a:ext>
            </a:extLst>
          </p:cNvPr>
          <p:cNvSpPr>
            <a:spLocks noGrp="1"/>
          </p:cNvSpPr>
          <p:nvPr>
            <p:ph type="ctrTitle"/>
          </p:nvPr>
        </p:nvSpPr>
        <p:spPr/>
        <p:txBody>
          <a:bodyPr/>
          <a:lstStyle/>
          <a:p>
            <a:r>
              <a:rPr lang="en-US" dirty="0"/>
              <a:t>Model implementation</a:t>
            </a:r>
            <a:endParaRPr lang="en-DE" dirty="0"/>
          </a:p>
        </p:txBody>
      </p:sp>
      <p:sp>
        <p:nvSpPr>
          <p:cNvPr id="4" name="Slide Number Placeholder 3">
            <a:extLst>
              <a:ext uri="{FF2B5EF4-FFF2-40B4-BE49-F238E27FC236}">
                <a16:creationId xmlns:a16="http://schemas.microsoft.com/office/drawing/2014/main" id="{675BAEC7-90A6-43B3-811C-00644A703884}"/>
              </a:ext>
            </a:extLst>
          </p:cNvPr>
          <p:cNvSpPr>
            <a:spLocks noGrp="1"/>
          </p:cNvSpPr>
          <p:nvPr>
            <p:ph type="sldNum" sz="quarter" idx="12"/>
          </p:nvPr>
        </p:nvSpPr>
        <p:spPr>
          <a:xfrm>
            <a:off x="9175508" y="6147617"/>
            <a:ext cx="2743200" cy="365125"/>
          </a:xfrm>
        </p:spPr>
        <p:txBody>
          <a:bodyPr/>
          <a:lstStyle/>
          <a:p>
            <a:fld id="{6B3F9B04-52E9-D64B-8808-0308FE78F2E0}" type="slidenum">
              <a:rPr lang="en-US" smtClean="0"/>
              <a:pPr/>
              <a:t>26</a:t>
            </a:fld>
            <a:endParaRPr lang="en-US"/>
          </a:p>
        </p:txBody>
      </p:sp>
      <p:sp>
        <p:nvSpPr>
          <p:cNvPr id="5" name="Text Placeholder 4">
            <a:extLst>
              <a:ext uri="{FF2B5EF4-FFF2-40B4-BE49-F238E27FC236}">
                <a16:creationId xmlns:a16="http://schemas.microsoft.com/office/drawing/2014/main" id="{C8DF8213-8F09-486A-8D0B-AB1260413CEF}"/>
              </a:ext>
            </a:extLst>
          </p:cNvPr>
          <p:cNvSpPr>
            <a:spLocks noGrp="1"/>
          </p:cNvSpPr>
          <p:nvPr>
            <p:ph type="body" sz="quarter" idx="13"/>
          </p:nvPr>
        </p:nvSpPr>
        <p:spPr/>
        <p:txBody>
          <a:bodyPr/>
          <a:lstStyle/>
          <a:p>
            <a:endParaRPr lang="en-DE"/>
          </a:p>
        </p:txBody>
      </p:sp>
      <p:pic>
        <p:nvPicPr>
          <p:cNvPr id="6" name="Grafik 5">
            <a:extLst>
              <a:ext uri="{FF2B5EF4-FFF2-40B4-BE49-F238E27FC236}">
                <a16:creationId xmlns:a16="http://schemas.microsoft.com/office/drawing/2014/main" id="{DFC53E6A-E23C-4074-8B8C-82D8CF1FC5C0}"/>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7" name="Picture 6">
            <a:extLst>
              <a:ext uri="{FF2B5EF4-FFF2-40B4-BE49-F238E27FC236}">
                <a16:creationId xmlns:a16="http://schemas.microsoft.com/office/drawing/2014/main" id="{F6813991-41A3-49AD-931B-C50B730314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762" y="1204143"/>
            <a:ext cx="4522342" cy="465208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F579A54-6819-4057-AA8C-7DA0788DB49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897" y="1204143"/>
            <a:ext cx="3917728" cy="4652081"/>
          </a:xfrm>
          <a:prstGeom prst="rect">
            <a:avLst/>
          </a:prstGeom>
          <a:ln>
            <a:noFill/>
          </a:ln>
          <a:effectLst>
            <a:outerShdw blurRad="292100" dist="139700" dir="2700000" algn="tl" rotWithShape="0">
              <a:srgbClr val="333333">
                <a:alpha val="65000"/>
              </a:srgbClr>
            </a:outerShdw>
          </a:effectLst>
        </p:spPr>
      </p:pic>
      <p:sp>
        <p:nvSpPr>
          <p:cNvPr id="9" name="Content Placeholder 1">
            <a:extLst>
              <a:ext uri="{FF2B5EF4-FFF2-40B4-BE49-F238E27FC236}">
                <a16:creationId xmlns:a16="http://schemas.microsoft.com/office/drawing/2014/main" id="{C685B8DE-30D0-4C2E-B22D-66C94AC65EFA}"/>
              </a:ext>
            </a:extLst>
          </p:cNvPr>
          <p:cNvSpPr>
            <a:spLocks noGrp="1"/>
          </p:cNvSpPr>
          <p:nvPr>
            <p:ph idx="1"/>
          </p:nvPr>
        </p:nvSpPr>
        <p:spPr>
          <a:xfrm>
            <a:off x="1774825" y="5847686"/>
            <a:ext cx="2632364" cy="810373"/>
          </a:xfrm>
        </p:spPr>
        <p:txBody>
          <a:bodyPr>
            <a:normAutofit/>
          </a:bodyPr>
          <a:lstStyle/>
          <a:p>
            <a:pPr marL="0" indent="0" algn="ctr">
              <a:buNone/>
            </a:pPr>
            <a:r>
              <a:rPr lang="en-US" sz="2000" dirty="0"/>
              <a:t>Statistical results</a:t>
            </a:r>
            <a:br>
              <a:rPr lang="en-US" sz="2000" dirty="0"/>
            </a:br>
            <a:r>
              <a:rPr lang="en-US" sz="2000" dirty="0"/>
              <a:t>&gt; 0.5 is “good”</a:t>
            </a:r>
          </a:p>
          <a:p>
            <a:pPr marL="0" indent="0" algn="ctr">
              <a:buNone/>
            </a:pPr>
            <a:endParaRPr lang="en-DE" sz="2000" dirty="0"/>
          </a:p>
        </p:txBody>
      </p:sp>
      <p:sp>
        <p:nvSpPr>
          <p:cNvPr id="10" name="Content Placeholder 1">
            <a:extLst>
              <a:ext uri="{FF2B5EF4-FFF2-40B4-BE49-F238E27FC236}">
                <a16:creationId xmlns:a16="http://schemas.microsoft.com/office/drawing/2014/main" id="{DFB03148-236C-43A6-9F7C-DA1180592BFA}"/>
              </a:ext>
            </a:extLst>
          </p:cNvPr>
          <p:cNvSpPr txBox="1">
            <a:spLocks/>
          </p:cNvSpPr>
          <p:nvPr/>
        </p:nvSpPr>
        <p:spPr>
          <a:xfrm>
            <a:off x="7173480" y="5865253"/>
            <a:ext cx="2632364" cy="81037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Model result</a:t>
            </a:r>
            <a:br>
              <a:rPr lang="en-US" sz="2000" dirty="0"/>
            </a:br>
            <a:r>
              <a:rPr lang="en-US" sz="2000" dirty="0"/>
              <a:t>evapotranspiration</a:t>
            </a:r>
          </a:p>
          <a:p>
            <a:pPr marL="0" indent="0" algn="ctr">
              <a:buFont typeface="Arial" panose="020B0604020202020204" pitchFamily="34" charset="0"/>
              <a:buNone/>
            </a:pPr>
            <a:endParaRPr lang="en-DE" sz="2000" dirty="0"/>
          </a:p>
        </p:txBody>
      </p:sp>
    </p:spTree>
    <p:extLst>
      <p:ext uri="{BB962C8B-B14F-4D97-AF65-F5344CB8AC3E}">
        <p14:creationId xmlns:p14="http://schemas.microsoft.com/office/powerpoint/2010/main" val="3357263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CA624-9773-466D-BFB1-94A3EA3FCEA9}"/>
              </a:ext>
            </a:extLst>
          </p:cNvPr>
          <p:cNvSpPr>
            <a:spLocks noGrp="1"/>
          </p:cNvSpPr>
          <p:nvPr>
            <p:ph type="ctrTitle"/>
          </p:nvPr>
        </p:nvSpPr>
        <p:spPr/>
        <p:txBody>
          <a:bodyPr/>
          <a:lstStyle/>
          <a:p>
            <a:r>
              <a:rPr lang="en-US" dirty="0"/>
              <a:t>Model results</a:t>
            </a:r>
            <a:endParaRPr lang="en-DE" dirty="0"/>
          </a:p>
        </p:txBody>
      </p:sp>
      <p:sp>
        <p:nvSpPr>
          <p:cNvPr id="4" name="Slide Number Placeholder 3">
            <a:extLst>
              <a:ext uri="{FF2B5EF4-FFF2-40B4-BE49-F238E27FC236}">
                <a16:creationId xmlns:a16="http://schemas.microsoft.com/office/drawing/2014/main" id="{A38EA448-505F-48A8-BBE2-506AF62168FB}"/>
              </a:ext>
            </a:extLst>
          </p:cNvPr>
          <p:cNvSpPr>
            <a:spLocks noGrp="1"/>
          </p:cNvSpPr>
          <p:nvPr>
            <p:ph type="sldNum" sz="quarter" idx="12"/>
          </p:nvPr>
        </p:nvSpPr>
        <p:spPr>
          <a:xfrm>
            <a:off x="9203217" y="6116532"/>
            <a:ext cx="2743200" cy="365125"/>
          </a:xfrm>
        </p:spPr>
        <p:txBody>
          <a:bodyPr/>
          <a:lstStyle/>
          <a:p>
            <a:fld id="{6B3F9B04-52E9-D64B-8808-0308FE78F2E0}" type="slidenum">
              <a:rPr lang="en-US" smtClean="0"/>
              <a:pPr/>
              <a:t>27</a:t>
            </a:fld>
            <a:endParaRPr lang="en-US"/>
          </a:p>
        </p:txBody>
      </p:sp>
      <p:sp>
        <p:nvSpPr>
          <p:cNvPr id="5" name="Text Placeholder 4">
            <a:extLst>
              <a:ext uri="{FF2B5EF4-FFF2-40B4-BE49-F238E27FC236}">
                <a16:creationId xmlns:a16="http://schemas.microsoft.com/office/drawing/2014/main" id="{55A54A22-E465-4B22-BA20-E522DCE775AF}"/>
              </a:ext>
            </a:extLst>
          </p:cNvPr>
          <p:cNvSpPr>
            <a:spLocks noGrp="1"/>
          </p:cNvSpPr>
          <p:nvPr>
            <p:ph type="body" sz="quarter" idx="13"/>
          </p:nvPr>
        </p:nvSpPr>
        <p:spPr/>
        <p:txBody>
          <a:bodyPr/>
          <a:lstStyle/>
          <a:p>
            <a:endParaRPr lang="en-DE"/>
          </a:p>
        </p:txBody>
      </p:sp>
      <p:pic>
        <p:nvPicPr>
          <p:cNvPr id="6" name="Grafik 5">
            <a:extLst>
              <a:ext uri="{FF2B5EF4-FFF2-40B4-BE49-F238E27FC236}">
                <a16:creationId xmlns:a16="http://schemas.microsoft.com/office/drawing/2014/main" id="{2FD5A38D-1A0F-46C1-B93C-0B10F9059DCC}"/>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8" name="Picture 7">
            <a:extLst>
              <a:ext uri="{FF2B5EF4-FFF2-40B4-BE49-F238E27FC236}">
                <a16:creationId xmlns:a16="http://schemas.microsoft.com/office/drawing/2014/main" id="{DA0A132A-8C8A-43DC-8404-E9FF420416F4}"/>
              </a:ext>
            </a:extLst>
          </p:cNvPr>
          <p:cNvPicPr/>
          <p:nvPr/>
        </p:nvPicPr>
        <p:blipFill rotWithShape="1">
          <a:blip r:embed="rId3" cstate="print">
            <a:extLst>
              <a:ext uri="{28A0092B-C50C-407E-A947-70E740481C1C}">
                <a14:useLocalDpi xmlns:a14="http://schemas.microsoft.com/office/drawing/2010/main" val="0"/>
              </a:ext>
            </a:extLst>
          </a:blip>
          <a:srcRect l="3661" r="3827"/>
          <a:stretch/>
        </p:blipFill>
        <p:spPr bwMode="auto">
          <a:xfrm>
            <a:off x="427950" y="1173058"/>
            <a:ext cx="5813425" cy="42875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9" name="Content Placeholder 1">
            <a:extLst>
              <a:ext uri="{FF2B5EF4-FFF2-40B4-BE49-F238E27FC236}">
                <a16:creationId xmlns:a16="http://schemas.microsoft.com/office/drawing/2014/main" id="{9D9C9E0A-E120-4823-807D-303044859500}"/>
              </a:ext>
            </a:extLst>
          </p:cNvPr>
          <p:cNvSpPr txBox="1">
            <a:spLocks/>
          </p:cNvSpPr>
          <p:nvPr/>
        </p:nvSpPr>
        <p:spPr>
          <a:xfrm>
            <a:off x="1373042" y="5508520"/>
            <a:ext cx="2884921" cy="927289"/>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Model result</a:t>
            </a:r>
            <a:br>
              <a:rPr lang="en-US" sz="2000" dirty="0"/>
            </a:br>
            <a:r>
              <a:rPr lang="en-US" sz="2000" dirty="0"/>
              <a:t>change in annual max flow</a:t>
            </a:r>
          </a:p>
          <a:p>
            <a:pPr marL="0" indent="0" algn="ctr">
              <a:buFont typeface="Arial" panose="020B0604020202020204" pitchFamily="34" charset="0"/>
              <a:buNone/>
            </a:pPr>
            <a:endParaRPr lang="en-DE" sz="2000" dirty="0"/>
          </a:p>
        </p:txBody>
      </p:sp>
      <p:grpSp>
        <p:nvGrpSpPr>
          <p:cNvPr id="11" name="Group 10">
            <a:extLst>
              <a:ext uri="{FF2B5EF4-FFF2-40B4-BE49-F238E27FC236}">
                <a16:creationId xmlns:a16="http://schemas.microsoft.com/office/drawing/2014/main" id="{A27E9A19-9B3B-406B-BB0C-36A4CC86A1DB}"/>
              </a:ext>
            </a:extLst>
          </p:cNvPr>
          <p:cNvGrpSpPr/>
          <p:nvPr/>
        </p:nvGrpSpPr>
        <p:grpSpPr>
          <a:xfrm>
            <a:off x="6337462" y="1180943"/>
            <a:ext cx="5731510" cy="5370245"/>
            <a:chOff x="6309753" y="1420760"/>
            <a:chExt cx="5731510" cy="5370245"/>
          </a:xfrm>
        </p:grpSpPr>
        <p:pic>
          <p:nvPicPr>
            <p:cNvPr id="7" name="Picture 6">
              <a:extLst>
                <a:ext uri="{FF2B5EF4-FFF2-40B4-BE49-F238E27FC236}">
                  <a16:creationId xmlns:a16="http://schemas.microsoft.com/office/drawing/2014/main" id="{0FD9E9F0-24EB-4674-9F4C-91EA2C120F4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09753" y="1420760"/>
              <a:ext cx="5731510" cy="4638675"/>
            </a:xfrm>
            <a:prstGeom prst="rect">
              <a:avLst/>
            </a:prstGeom>
            <a:ln>
              <a:noFill/>
            </a:ln>
            <a:effectLst>
              <a:outerShdw blurRad="292100" dist="139700" dir="2700000" algn="tl" rotWithShape="0">
                <a:srgbClr val="333333">
                  <a:alpha val="65000"/>
                </a:srgbClr>
              </a:outerShdw>
            </a:effectLst>
          </p:spPr>
        </p:pic>
        <p:sp>
          <p:nvSpPr>
            <p:cNvPr id="10" name="Content Placeholder 1">
              <a:extLst>
                <a:ext uri="{FF2B5EF4-FFF2-40B4-BE49-F238E27FC236}">
                  <a16:creationId xmlns:a16="http://schemas.microsoft.com/office/drawing/2014/main" id="{21869A87-F9C7-427B-B1AA-B5F383B9A153}"/>
                </a:ext>
              </a:extLst>
            </p:cNvPr>
            <p:cNvSpPr txBox="1">
              <a:spLocks/>
            </p:cNvSpPr>
            <p:nvPr/>
          </p:nvSpPr>
          <p:spPr>
            <a:xfrm>
              <a:off x="7662187" y="6056836"/>
              <a:ext cx="2884921" cy="734169"/>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Source Sans Pro" panose="020B0503030403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Model result</a:t>
              </a:r>
              <a:br>
                <a:rPr lang="en-US" sz="2000" dirty="0"/>
              </a:br>
              <a:r>
                <a:rPr lang="en-US" sz="2000" dirty="0"/>
                <a:t>change in annual GWR</a:t>
              </a:r>
            </a:p>
            <a:p>
              <a:pPr marL="0" indent="0" algn="ctr">
                <a:buFont typeface="Arial" panose="020B0604020202020204" pitchFamily="34" charset="0"/>
                <a:buNone/>
              </a:pPr>
              <a:endParaRPr lang="en-DE" sz="2000" dirty="0"/>
            </a:p>
          </p:txBody>
        </p:sp>
      </p:grpSp>
    </p:spTree>
    <p:extLst>
      <p:ext uri="{BB962C8B-B14F-4D97-AF65-F5344CB8AC3E}">
        <p14:creationId xmlns:p14="http://schemas.microsoft.com/office/powerpoint/2010/main" val="1933061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64AB4-BA0D-47C6-AD01-615A20CBBB50}"/>
              </a:ext>
            </a:extLst>
          </p:cNvPr>
          <p:cNvSpPr>
            <a:spLocks noGrp="1"/>
          </p:cNvSpPr>
          <p:nvPr>
            <p:ph idx="1"/>
          </p:nvPr>
        </p:nvSpPr>
        <p:spPr>
          <a:xfrm>
            <a:off x="7319244" y="1246370"/>
            <a:ext cx="3712527" cy="785007"/>
          </a:xfrm>
        </p:spPr>
        <p:txBody>
          <a:bodyPr>
            <a:normAutofit fontScale="92500" lnSpcReduction="20000"/>
          </a:bodyPr>
          <a:lstStyle/>
          <a:p>
            <a:pPr marL="0" indent="0">
              <a:buNone/>
            </a:pPr>
            <a:r>
              <a:rPr lang="en-US" dirty="0"/>
              <a:t>Observed and simulated inundation</a:t>
            </a:r>
            <a:endParaRPr lang="en-DE" dirty="0"/>
          </a:p>
        </p:txBody>
      </p:sp>
      <p:sp>
        <p:nvSpPr>
          <p:cNvPr id="3" name="Title 2">
            <a:extLst>
              <a:ext uri="{FF2B5EF4-FFF2-40B4-BE49-F238E27FC236}">
                <a16:creationId xmlns:a16="http://schemas.microsoft.com/office/drawing/2014/main" id="{2FE6A346-29C2-4410-9227-F9C09425C781}"/>
              </a:ext>
            </a:extLst>
          </p:cNvPr>
          <p:cNvSpPr>
            <a:spLocks noGrp="1"/>
          </p:cNvSpPr>
          <p:nvPr>
            <p:ph type="ctrTitle"/>
          </p:nvPr>
        </p:nvSpPr>
        <p:spPr/>
        <p:txBody>
          <a:bodyPr/>
          <a:lstStyle/>
          <a:p>
            <a:r>
              <a:rPr lang="en-US" dirty="0"/>
              <a:t>Model result </a:t>
            </a:r>
            <a:r>
              <a:rPr lang="en-US" dirty="0" err="1"/>
              <a:t>CaMa</a:t>
            </a:r>
            <a:r>
              <a:rPr lang="en-US" dirty="0"/>
              <a:t>-Flood</a:t>
            </a:r>
            <a:endParaRPr lang="en-DE" dirty="0"/>
          </a:p>
        </p:txBody>
      </p:sp>
      <p:sp>
        <p:nvSpPr>
          <p:cNvPr id="4" name="Slide Number Placeholder 3">
            <a:extLst>
              <a:ext uri="{FF2B5EF4-FFF2-40B4-BE49-F238E27FC236}">
                <a16:creationId xmlns:a16="http://schemas.microsoft.com/office/drawing/2014/main" id="{AF195230-97A8-4D18-BBED-F4B788F1E75B}"/>
              </a:ext>
            </a:extLst>
          </p:cNvPr>
          <p:cNvSpPr>
            <a:spLocks noGrp="1"/>
          </p:cNvSpPr>
          <p:nvPr>
            <p:ph type="sldNum" sz="quarter" idx="12"/>
          </p:nvPr>
        </p:nvSpPr>
        <p:spPr/>
        <p:txBody>
          <a:bodyPr/>
          <a:lstStyle/>
          <a:p>
            <a:fld id="{6B3F9B04-52E9-D64B-8808-0308FE78F2E0}" type="slidenum">
              <a:rPr lang="en-US" smtClean="0"/>
              <a:pPr/>
              <a:t>28</a:t>
            </a:fld>
            <a:endParaRPr lang="en-US"/>
          </a:p>
        </p:txBody>
      </p:sp>
      <p:sp>
        <p:nvSpPr>
          <p:cNvPr id="5" name="Text Placeholder 4">
            <a:extLst>
              <a:ext uri="{FF2B5EF4-FFF2-40B4-BE49-F238E27FC236}">
                <a16:creationId xmlns:a16="http://schemas.microsoft.com/office/drawing/2014/main" id="{34CF6A28-0456-4689-8E18-2A2D456191AF}"/>
              </a:ext>
            </a:extLst>
          </p:cNvPr>
          <p:cNvSpPr>
            <a:spLocks noGrp="1"/>
          </p:cNvSpPr>
          <p:nvPr>
            <p:ph type="body" sz="quarter" idx="13"/>
          </p:nvPr>
        </p:nvSpPr>
        <p:spPr/>
        <p:txBody>
          <a:bodyPr/>
          <a:lstStyle/>
          <a:p>
            <a:endParaRPr lang="en-DE"/>
          </a:p>
        </p:txBody>
      </p:sp>
      <p:pic>
        <p:nvPicPr>
          <p:cNvPr id="6" name="Picture 5">
            <a:extLst>
              <a:ext uri="{FF2B5EF4-FFF2-40B4-BE49-F238E27FC236}">
                <a16:creationId xmlns:a16="http://schemas.microsoft.com/office/drawing/2014/main" id="{A529152C-008C-46F1-93E9-953A9D1430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825" y="1768541"/>
            <a:ext cx="7476620" cy="4587808"/>
          </a:xfrm>
          <a:prstGeom prst="rect">
            <a:avLst/>
          </a:prstGeom>
          <a:noFill/>
        </p:spPr>
      </p:pic>
    </p:spTree>
    <p:extLst>
      <p:ext uri="{BB962C8B-B14F-4D97-AF65-F5344CB8AC3E}">
        <p14:creationId xmlns:p14="http://schemas.microsoft.com/office/powerpoint/2010/main" val="1351951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BAEDA8-4A75-4C64-A1C7-2EF028A3E9F6}"/>
              </a:ext>
            </a:extLst>
          </p:cNvPr>
          <p:cNvSpPr>
            <a:spLocks noGrp="1"/>
          </p:cNvSpPr>
          <p:nvPr>
            <p:ph idx="1"/>
          </p:nvPr>
        </p:nvSpPr>
        <p:spPr>
          <a:xfrm>
            <a:off x="1461477" y="2414953"/>
            <a:ext cx="10422757" cy="3653253"/>
          </a:xfrm>
        </p:spPr>
        <p:txBody>
          <a:bodyPr/>
          <a:lstStyle/>
          <a:p>
            <a:pPr marL="0" indent="0">
              <a:buNone/>
            </a:pPr>
            <a:r>
              <a:rPr lang="en-US" sz="4000" dirty="0">
                <a:solidFill>
                  <a:srgbClr val="C00000"/>
                </a:solidFill>
              </a:rPr>
              <a:t>West Country</a:t>
            </a:r>
          </a:p>
          <a:p>
            <a:r>
              <a:rPr lang="en-US" dirty="0">
                <a:solidFill>
                  <a:srgbClr val="C00000"/>
                </a:solidFill>
              </a:rPr>
              <a:t>Impacts on water availability, vegetation and extremes</a:t>
            </a:r>
            <a:endParaRPr lang="en-DE" dirty="0">
              <a:solidFill>
                <a:srgbClr val="C00000"/>
              </a:solidFill>
            </a:endParaRPr>
          </a:p>
        </p:txBody>
      </p:sp>
      <p:sp>
        <p:nvSpPr>
          <p:cNvPr id="3" name="Title 2">
            <a:extLst>
              <a:ext uri="{FF2B5EF4-FFF2-40B4-BE49-F238E27FC236}">
                <a16:creationId xmlns:a16="http://schemas.microsoft.com/office/drawing/2014/main" id="{BB772FFC-9C6E-4A64-9C41-5E25CB97FECD}"/>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E7EE98A7-A7D3-4046-8CB6-FD7ADBFE42FE}"/>
              </a:ext>
            </a:extLst>
          </p:cNvPr>
          <p:cNvSpPr>
            <a:spLocks noGrp="1"/>
          </p:cNvSpPr>
          <p:nvPr>
            <p:ph type="sldNum" sz="quarter" idx="12"/>
          </p:nvPr>
        </p:nvSpPr>
        <p:spPr/>
        <p:txBody>
          <a:bodyPr/>
          <a:lstStyle/>
          <a:p>
            <a:fld id="{6B3F9B04-52E9-D64B-8808-0308FE78F2E0}" type="slidenum">
              <a:rPr lang="en-US" smtClean="0"/>
              <a:pPr/>
              <a:t>29</a:t>
            </a:fld>
            <a:endParaRPr lang="en-US" dirty="0"/>
          </a:p>
        </p:txBody>
      </p:sp>
      <p:sp>
        <p:nvSpPr>
          <p:cNvPr id="5" name="Text Placeholder 4">
            <a:extLst>
              <a:ext uri="{FF2B5EF4-FFF2-40B4-BE49-F238E27FC236}">
                <a16:creationId xmlns:a16="http://schemas.microsoft.com/office/drawing/2014/main" id="{D386BA41-5B0D-48B1-BC9B-17A8281CB21A}"/>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95096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89C52B-5E0E-4000-B28B-0B80347981FD}"/>
              </a:ext>
            </a:extLst>
          </p:cNvPr>
          <p:cNvSpPr>
            <a:spLocks noGrp="1"/>
          </p:cNvSpPr>
          <p:nvPr>
            <p:ph idx="1"/>
          </p:nvPr>
        </p:nvSpPr>
        <p:spPr>
          <a:xfrm>
            <a:off x="411317" y="1846728"/>
            <a:ext cx="11507391" cy="3907713"/>
          </a:xfrm>
        </p:spPr>
        <p:txBody>
          <a:bodyPr/>
          <a:lstStyle/>
          <a:p>
            <a:pPr marL="0" indent="0">
              <a:buNone/>
            </a:pPr>
            <a:r>
              <a:rPr lang="en-US" sz="3200" dirty="0"/>
              <a:t>Research aims and questions of this deliverable (D2.2)</a:t>
            </a:r>
          </a:p>
          <a:p>
            <a:r>
              <a:rPr lang="en-US" sz="2400" dirty="0"/>
              <a:t>To provide information on climate change and climate change impacts on bio-physical indicators streamlined to demonstrators of </a:t>
            </a:r>
            <a:r>
              <a:rPr lang="en-US" sz="2400" dirty="0" err="1"/>
              <a:t>TransformAr</a:t>
            </a:r>
            <a:endParaRPr lang="en-US" sz="2400" dirty="0"/>
          </a:p>
          <a:p>
            <a:r>
              <a:rPr lang="en-US" sz="2400" dirty="0"/>
              <a:t>To upscale impacts and possible adaptation measures to the EU scale with high-resolution</a:t>
            </a:r>
          </a:p>
          <a:p>
            <a:endParaRPr lang="en-US" dirty="0"/>
          </a:p>
          <a:p>
            <a:pPr marL="0" indent="0">
              <a:buNone/>
            </a:pPr>
            <a:r>
              <a:rPr lang="en-US" dirty="0"/>
              <a:t>Main partners: CMCC, ACTERRA, NCSRD, Demonstrators</a:t>
            </a:r>
            <a:endParaRPr lang="en-DE" dirty="0"/>
          </a:p>
        </p:txBody>
      </p:sp>
      <p:sp>
        <p:nvSpPr>
          <p:cNvPr id="3" name="Title 2">
            <a:extLst>
              <a:ext uri="{FF2B5EF4-FFF2-40B4-BE49-F238E27FC236}">
                <a16:creationId xmlns:a16="http://schemas.microsoft.com/office/drawing/2014/main" id="{D7B024D0-1E1E-4104-8BB7-B0CAB5007AD8}"/>
              </a:ext>
            </a:extLst>
          </p:cNvPr>
          <p:cNvSpPr>
            <a:spLocks noGrp="1"/>
          </p:cNvSpPr>
          <p:nvPr>
            <p:ph type="ctrTitle"/>
          </p:nvPr>
        </p:nvSpPr>
        <p:spPr>
          <a:xfrm>
            <a:off x="1995076" y="221322"/>
            <a:ext cx="9785332" cy="428666"/>
          </a:xfrm>
        </p:spPr>
        <p:txBody>
          <a:bodyPr/>
          <a:lstStyle/>
          <a:p>
            <a:r>
              <a:rPr lang="en-US" dirty="0"/>
              <a:t>Objectives</a:t>
            </a:r>
            <a:endParaRPr lang="en-DE" dirty="0"/>
          </a:p>
        </p:txBody>
      </p:sp>
      <p:sp>
        <p:nvSpPr>
          <p:cNvPr id="4" name="Slide Number Placeholder 3">
            <a:extLst>
              <a:ext uri="{FF2B5EF4-FFF2-40B4-BE49-F238E27FC236}">
                <a16:creationId xmlns:a16="http://schemas.microsoft.com/office/drawing/2014/main" id="{6357BBC2-C679-43CC-8D0F-F80A981C262E}"/>
              </a:ext>
            </a:extLst>
          </p:cNvPr>
          <p:cNvSpPr>
            <a:spLocks noGrp="1"/>
          </p:cNvSpPr>
          <p:nvPr>
            <p:ph type="sldNum" sz="quarter" idx="12"/>
          </p:nvPr>
        </p:nvSpPr>
        <p:spPr/>
        <p:txBody>
          <a:bodyPr/>
          <a:lstStyle/>
          <a:p>
            <a:fld id="{6B3F9B04-52E9-D64B-8808-0308FE78F2E0}" type="slidenum">
              <a:rPr lang="en-US" smtClean="0"/>
              <a:pPr/>
              <a:t>3</a:t>
            </a:fld>
            <a:endParaRPr lang="en-US"/>
          </a:p>
        </p:txBody>
      </p:sp>
      <p:sp>
        <p:nvSpPr>
          <p:cNvPr id="5" name="Text Placeholder 4">
            <a:extLst>
              <a:ext uri="{FF2B5EF4-FFF2-40B4-BE49-F238E27FC236}">
                <a16:creationId xmlns:a16="http://schemas.microsoft.com/office/drawing/2014/main" id="{AAD0DA3A-12DF-46C2-A186-40274ABCE0A7}"/>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33710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6350AC7-642E-4DE4-BC11-CE8C503E6761}"/>
              </a:ext>
            </a:extLst>
          </p:cNvPr>
          <p:cNvPicPr>
            <a:picLocks noGrp="1" noChangeAspect="1"/>
          </p:cNvPicPr>
          <p:nvPr>
            <p:ph idx="1"/>
          </p:nvPr>
        </p:nvPicPr>
        <p:blipFill>
          <a:blip r:embed="rId2"/>
          <a:stretch>
            <a:fillRect/>
          </a:stretch>
        </p:blipFill>
        <p:spPr>
          <a:xfrm>
            <a:off x="1860826" y="1358995"/>
            <a:ext cx="7314682" cy="4687887"/>
          </a:xfrm>
        </p:spPr>
      </p:pic>
      <p:sp>
        <p:nvSpPr>
          <p:cNvPr id="3" name="Title 2">
            <a:extLst>
              <a:ext uri="{FF2B5EF4-FFF2-40B4-BE49-F238E27FC236}">
                <a16:creationId xmlns:a16="http://schemas.microsoft.com/office/drawing/2014/main" id="{2326EA26-383D-4B59-93E1-57FB18D29815}"/>
              </a:ext>
            </a:extLst>
          </p:cNvPr>
          <p:cNvSpPr>
            <a:spLocks noGrp="1"/>
          </p:cNvSpPr>
          <p:nvPr>
            <p:ph type="ctrTitle"/>
          </p:nvPr>
        </p:nvSpPr>
        <p:spPr/>
        <p:txBody>
          <a:bodyPr/>
          <a:lstStyle/>
          <a:p>
            <a:r>
              <a:rPr lang="en-US" dirty="0"/>
              <a:t>Example: West Country</a:t>
            </a:r>
            <a:endParaRPr lang="en-DE" dirty="0"/>
          </a:p>
        </p:txBody>
      </p:sp>
      <p:sp>
        <p:nvSpPr>
          <p:cNvPr id="4" name="Slide Number Placeholder 3">
            <a:extLst>
              <a:ext uri="{FF2B5EF4-FFF2-40B4-BE49-F238E27FC236}">
                <a16:creationId xmlns:a16="http://schemas.microsoft.com/office/drawing/2014/main" id="{500366D9-AE46-42FC-9BB3-E6EC4D91651D}"/>
              </a:ext>
            </a:extLst>
          </p:cNvPr>
          <p:cNvSpPr>
            <a:spLocks noGrp="1"/>
          </p:cNvSpPr>
          <p:nvPr>
            <p:ph type="sldNum" sz="quarter" idx="12"/>
          </p:nvPr>
        </p:nvSpPr>
        <p:spPr/>
        <p:txBody>
          <a:bodyPr/>
          <a:lstStyle/>
          <a:p>
            <a:fld id="{6B3F9B04-52E9-D64B-8808-0308FE78F2E0}" type="slidenum">
              <a:rPr lang="en-US" smtClean="0"/>
              <a:pPr/>
              <a:t>30</a:t>
            </a:fld>
            <a:endParaRPr lang="en-US"/>
          </a:p>
        </p:txBody>
      </p:sp>
      <p:sp>
        <p:nvSpPr>
          <p:cNvPr id="5" name="Text Placeholder 4">
            <a:extLst>
              <a:ext uri="{FF2B5EF4-FFF2-40B4-BE49-F238E27FC236}">
                <a16:creationId xmlns:a16="http://schemas.microsoft.com/office/drawing/2014/main" id="{BB20B4A0-54AD-4CC4-9001-4763A7D6CF10}"/>
              </a:ext>
            </a:extLst>
          </p:cNvPr>
          <p:cNvSpPr>
            <a:spLocks noGrp="1"/>
          </p:cNvSpPr>
          <p:nvPr>
            <p:ph type="body" sz="quarter" idx="13"/>
          </p:nvPr>
        </p:nvSpPr>
        <p:spPr/>
        <p:txBody>
          <a:bodyPr/>
          <a:lstStyle/>
          <a:p>
            <a:endParaRPr lang="en-DE"/>
          </a:p>
        </p:txBody>
      </p:sp>
      <p:pic>
        <p:nvPicPr>
          <p:cNvPr id="8" name="Grafik 5">
            <a:extLst>
              <a:ext uri="{FF2B5EF4-FFF2-40B4-BE49-F238E27FC236}">
                <a16:creationId xmlns:a16="http://schemas.microsoft.com/office/drawing/2014/main" id="{E7FC390E-14B8-470D-ACF6-2DC8129C63DE}"/>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9" name="Grafik 6">
            <a:extLst>
              <a:ext uri="{FF2B5EF4-FFF2-40B4-BE49-F238E27FC236}">
                <a16:creationId xmlns:a16="http://schemas.microsoft.com/office/drawing/2014/main" id="{D99489F8-F708-4EDB-A84F-EBB2E8DFB2F7}"/>
              </a:ext>
            </a:extLst>
          </p:cNvPr>
          <p:cNvPicPr>
            <a:picLocks noChangeAspect="1"/>
          </p:cNvPicPr>
          <p:nvPr/>
        </p:nvPicPr>
        <p:blipFill>
          <a:blip r:embed="rId4"/>
          <a:stretch>
            <a:fillRect/>
          </a:stretch>
        </p:blipFill>
        <p:spPr>
          <a:xfrm>
            <a:off x="10014772" y="1088477"/>
            <a:ext cx="2127504" cy="2118856"/>
          </a:xfrm>
          <a:prstGeom prst="rect">
            <a:avLst/>
          </a:prstGeom>
        </p:spPr>
      </p:pic>
      <p:sp>
        <p:nvSpPr>
          <p:cNvPr id="2" name="Rectangle 1">
            <a:extLst>
              <a:ext uri="{FF2B5EF4-FFF2-40B4-BE49-F238E27FC236}">
                <a16:creationId xmlns:a16="http://schemas.microsoft.com/office/drawing/2014/main" id="{489B3EDF-2C6A-4B7E-8879-15AEECF3D3E0}"/>
              </a:ext>
            </a:extLst>
          </p:cNvPr>
          <p:cNvSpPr/>
          <p:nvPr/>
        </p:nvSpPr>
        <p:spPr>
          <a:xfrm>
            <a:off x="445477" y="1734133"/>
            <a:ext cx="3602892" cy="1077218"/>
          </a:xfrm>
          <a:prstGeom prst="rect">
            <a:avLst/>
          </a:prstGeom>
        </p:spPr>
        <p:txBody>
          <a:bodyPr wrap="square">
            <a:spAutoFit/>
          </a:bodyPr>
          <a:lstStyle/>
          <a:p>
            <a:r>
              <a:rPr lang="en-US" sz="1600" dirty="0"/>
              <a:t>No of catchments: 		344</a:t>
            </a:r>
            <a:br>
              <a:rPr lang="en-US" sz="1600" dirty="0"/>
            </a:br>
            <a:r>
              <a:rPr lang="en-US" sz="1600" dirty="0"/>
              <a:t>No of </a:t>
            </a:r>
            <a:r>
              <a:rPr lang="en-US" sz="1600" dirty="0" err="1"/>
              <a:t>subbasins</a:t>
            </a:r>
            <a:r>
              <a:rPr lang="en-US" sz="1600" dirty="0"/>
              <a:t>:		1630 </a:t>
            </a:r>
          </a:p>
          <a:p>
            <a:r>
              <a:rPr lang="en-US" sz="1600" dirty="0"/>
              <a:t>No of </a:t>
            </a:r>
            <a:r>
              <a:rPr lang="en-US" sz="1600" dirty="0" err="1"/>
              <a:t>hydrotopes</a:t>
            </a:r>
            <a:r>
              <a:rPr lang="en-US" sz="1600" dirty="0"/>
              <a:t>: 		47948</a:t>
            </a:r>
          </a:p>
          <a:p>
            <a:r>
              <a:rPr lang="en-US" sz="1600" dirty="0"/>
              <a:t>No. of discharge station: 	167</a:t>
            </a:r>
          </a:p>
        </p:txBody>
      </p:sp>
    </p:spTree>
    <p:extLst>
      <p:ext uri="{BB962C8B-B14F-4D97-AF65-F5344CB8AC3E}">
        <p14:creationId xmlns:p14="http://schemas.microsoft.com/office/powerpoint/2010/main" val="3531852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4AB7A-B519-40B8-9691-20ECEDAA420F}"/>
              </a:ext>
            </a:extLst>
          </p:cNvPr>
          <p:cNvSpPr>
            <a:spLocks noGrp="1"/>
          </p:cNvSpPr>
          <p:nvPr>
            <p:ph type="ctrTitle"/>
          </p:nvPr>
        </p:nvSpPr>
        <p:spPr/>
        <p:txBody>
          <a:bodyPr>
            <a:normAutofit/>
          </a:bodyPr>
          <a:lstStyle/>
          <a:p>
            <a:r>
              <a:rPr lang="en-US" dirty="0"/>
              <a:t>First step: Investigation of observed discharge (River Exe)</a:t>
            </a:r>
            <a:endParaRPr lang="en-DE" dirty="0"/>
          </a:p>
        </p:txBody>
      </p:sp>
      <p:sp>
        <p:nvSpPr>
          <p:cNvPr id="4" name="Slide Number Placeholder 3">
            <a:extLst>
              <a:ext uri="{FF2B5EF4-FFF2-40B4-BE49-F238E27FC236}">
                <a16:creationId xmlns:a16="http://schemas.microsoft.com/office/drawing/2014/main" id="{18AF1D9A-BF30-4B74-BDC1-937C99F57DDE}"/>
              </a:ext>
            </a:extLst>
          </p:cNvPr>
          <p:cNvSpPr>
            <a:spLocks noGrp="1"/>
          </p:cNvSpPr>
          <p:nvPr>
            <p:ph type="sldNum" sz="quarter" idx="12"/>
          </p:nvPr>
        </p:nvSpPr>
        <p:spPr/>
        <p:txBody>
          <a:bodyPr/>
          <a:lstStyle/>
          <a:p>
            <a:fld id="{6B3F9B04-52E9-D64B-8808-0308FE78F2E0}" type="slidenum">
              <a:rPr lang="en-US" smtClean="0"/>
              <a:pPr/>
              <a:t>31</a:t>
            </a:fld>
            <a:endParaRPr lang="en-US"/>
          </a:p>
        </p:txBody>
      </p:sp>
      <p:sp>
        <p:nvSpPr>
          <p:cNvPr id="5" name="Text Placeholder 4">
            <a:extLst>
              <a:ext uri="{FF2B5EF4-FFF2-40B4-BE49-F238E27FC236}">
                <a16:creationId xmlns:a16="http://schemas.microsoft.com/office/drawing/2014/main" id="{75504C1B-24D1-4F7F-B191-53C34C117833}"/>
              </a:ext>
            </a:extLst>
          </p:cNvPr>
          <p:cNvSpPr>
            <a:spLocks noGrp="1"/>
          </p:cNvSpPr>
          <p:nvPr>
            <p:ph type="body" sz="quarter" idx="13"/>
          </p:nvPr>
        </p:nvSpPr>
        <p:spPr/>
        <p:txBody>
          <a:bodyPr/>
          <a:lstStyle/>
          <a:p>
            <a:endParaRPr lang="en-DE" dirty="0"/>
          </a:p>
        </p:txBody>
      </p:sp>
      <p:pic>
        <p:nvPicPr>
          <p:cNvPr id="13" name="Picture 12">
            <a:extLst>
              <a:ext uri="{FF2B5EF4-FFF2-40B4-BE49-F238E27FC236}">
                <a16:creationId xmlns:a16="http://schemas.microsoft.com/office/drawing/2014/main" id="{2132CBFA-9ADC-4BD0-9E55-5A0285A8457A}"/>
              </a:ext>
            </a:extLst>
          </p:cNvPr>
          <p:cNvPicPr>
            <a:picLocks noChangeAspect="1"/>
          </p:cNvPicPr>
          <p:nvPr/>
        </p:nvPicPr>
        <p:blipFill rotWithShape="1">
          <a:blip r:embed="rId2"/>
          <a:srcRect l="4193" t="-2914" r="8186" b="5737"/>
          <a:stretch/>
        </p:blipFill>
        <p:spPr>
          <a:xfrm>
            <a:off x="273292" y="2235785"/>
            <a:ext cx="6003627" cy="4151940"/>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349F8168-6982-44EC-B667-C822669837D4}"/>
              </a:ext>
            </a:extLst>
          </p:cNvPr>
          <p:cNvSpPr>
            <a:spLocks noGrp="1"/>
          </p:cNvSpPr>
          <p:nvPr>
            <p:ph idx="1"/>
          </p:nvPr>
        </p:nvSpPr>
        <p:spPr>
          <a:xfrm>
            <a:off x="1329926" y="2379016"/>
            <a:ext cx="3890357" cy="399541"/>
          </a:xfrm>
        </p:spPr>
        <p:txBody>
          <a:bodyPr>
            <a:normAutofit/>
          </a:bodyPr>
          <a:lstStyle/>
          <a:p>
            <a:pPr marL="0" indent="0" algn="ctr">
              <a:buNone/>
            </a:pPr>
            <a:r>
              <a:rPr lang="en-US" sz="1800" dirty="0"/>
              <a:t>Daily discharge River Exe [m</a:t>
            </a:r>
            <a:r>
              <a:rPr lang="en-US" sz="1800" baseline="30000" dirty="0"/>
              <a:t>3</a:t>
            </a:r>
            <a:r>
              <a:rPr lang="en-US" sz="1800" dirty="0"/>
              <a:t>/s]</a:t>
            </a:r>
            <a:endParaRPr lang="en-DE" sz="1800" dirty="0"/>
          </a:p>
        </p:txBody>
      </p:sp>
      <p:sp>
        <p:nvSpPr>
          <p:cNvPr id="14" name="Rectangle 13">
            <a:extLst>
              <a:ext uri="{FF2B5EF4-FFF2-40B4-BE49-F238E27FC236}">
                <a16:creationId xmlns:a16="http://schemas.microsoft.com/office/drawing/2014/main" id="{60242801-13C0-4F8F-B1D0-A17096F5B4E8}"/>
              </a:ext>
            </a:extLst>
          </p:cNvPr>
          <p:cNvSpPr/>
          <p:nvPr/>
        </p:nvSpPr>
        <p:spPr>
          <a:xfrm>
            <a:off x="8036440" y="4609637"/>
            <a:ext cx="3726472" cy="1600438"/>
          </a:xfrm>
          <a:prstGeom prst="rect">
            <a:avLst/>
          </a:prstGeom>
        </p:spPr>
        <p:txBody>
          <a:bodyPr wrap="square">
            <a:spAutoFit/>
          </a:bodyPr>
          <a:lstStyle/>
          <a:p>
            <a:r>
              <a:rPr lang="en-US" sz="1400" b="1" dirty="0">
                <a:solidFill>
                  <a:srgbClr val="0070C0"/>
                </a:solidFill>
              </a:rPr>
              <a:t>Return period [a]   	Discharge [m</a:t>
            </a:r>
            <a:r>
              <a:rPr lang="en-US" sz="1400" b="1" baseline="30000" dirty="0">
                <a:solidFill>
                  <a:srgbClr val="0070C0"/>
                </a:solidFill>
              </a:rPr>
              <a:t>3</a:t>
            </a:r>
            <a:r>
              <a:rPr lang="en-US" sz="1400" b="1" dirty="0">
                <a:solidFill>
                  <a:srgbClr val="0070C0"/>
                </a:solidFill>
              </a:rPr>
              <a:t>/s] </a:t>
            </a:r>
          </a:p>
          <a:p>
            <a:r>
              <a:rPr lang="en-DE" sz="1400" dirty="0"/>
              <a:t>5      </a:t>
            </a:r>
            <a:r>
              <a:rPr lang="en-US" sz="1400" dirty="0"/>
              <a:t>		</a:t>
            </a:r>
            <a:r>
              <a:rPr lang="en-DE" sz="1400" dirty="0"/>
              <a:t>161.</a:t>
            </a:r>
            <a:r>
              <a:rPr lang="en-US" sz="1400" dirty="0"/>
              <a:t>5</a:t>
            </a:r>
            <a:endParaRPr lang="en-DE" sz="1400" dirty="0"/>
          </a:p>
          <a:p>
            <a:r>
              <a:rPr lang="en-DE" sz="1400" dirty="0"/>
              <a:t>10    </a:t>
            </a:r>
            <a:r>
              <a:rPr lang="en-US" sz="1400" dirty="0"/>
              <a:t>		</a:t>
            </a:r>
            <a:r>
              <a:rPr lang="en-DE" sz="1400" dirty="0"/>
              <a:t>184.</a:t>
            </a:r>
            <a:r>
              <a:rPr lang="en-US" sz="1400" dirty="0"/>
              <a:t>8</a:t>
            </a:r>
            <a:endParaRPr lang="en-DE" sz="1400" dirty="0"/>
          </a:p>
          <a:p>
            <a:r>
              <a:rPr lang="en-DE" sz="1400" dirty="0"/>
              <a:t>25    </a:t>
            </a:r>
            <a:r>
              <a:rPr lang="en-US" sz="1400" dirty="0"/>
              <a:t>		</a:t>
            </a:r>
            <a:r>
              <a:rPr lang="en-DE" sz="1400" dirty="0"/>
              <a:t>214.</a:t>
            </a:r>
            <a:r>
              <a:rPr lang="en-US" sz="1400" dirty="0"/>
              <a:t>2</a:t>
            </a:r>
            <a:endParaRPr lang="en-DE" sz="1400" dirty="0"/>
          </a:p>
          <a:p>
            <a:r>
              <a:rPr lang="en-DE" sz="1400" dirty="0"/>
              <a:t>50    </a:t>
            </a:r>
            <a:r>
              <a:rPr lang="en-US" sz="1400" dirty="0"/>
              <a:t>		</a:t>
            </a:r>
            <a:r>
              <a:rPr lang="en-DE" sz="1400" dirty="0"/>
              <a:t>236.0</a:t>
            </a:r>
          </a:p>
          <a:p>
            <a:r>
              <a:rPr lang="en-DE" sz="1400" dirty="0"/>
              <a:t>100  </a:t>
            </a:r>
            <a:r>
              <a:rPr lang="en-US" sz="1400" dirty="0"/>
              <a:t>		</a:t>
            </a:r>
            <a:r>
              <a:rPr lang="en-DE" sz="1400" dirty="0"/>
              <a:t>257.</a:t>
            </a:r>
            <a:r>
              <a:rPr lang="en-US" sz="1400" dirty="0"/>
              <a:t>7</a:t>
            </a:r>
            <a:endParaRPr lang="en-DE" sz="1400" dirty="0"/>
          </a:p>
          <a:p>
            <a:r>
              <a:rPr lang="en-DE" sz="1400" dirty="0"/>
              <a:t>250  </a:t>
            </a:r>
            <a:r>
              <a:rPr lang="en-US" sz="1400" dirty="0"/>
              <a:t>		</a:t>
            </a:r>
            <a:r>
              <a:rPr lang="en-DE" sz="1400" dirty="0"/>
              <a:t>286.2</a:t>
            </a:r>
          </a:p>
        </p:txBody>
      </p:sp>
      <p:sp>
        <p:nvSpPr>
          <p:cNvPr id="6" name="Rectangle 5">
            <a:extLst>
              <a:ext uri="{FF2B5EF4-FFF2-40B4-BE49-F238E27FC236}">
                <a16:creationId xmlns:a16="http://schemas.microsoft.com/office/drawing/2014/main" id="{E65D28F1-0405-4234-9B9B-F9C694D73654}"/>
              </a:ext>
            </a:extLst>
          </p:cNvPr>
          <p:cNvSpPr/>
          <p:nvPr/>
        </p:nvSpPr>
        <p:spPr>
          <a:xfrm>
            <a:off x="372771" y="1471672"/>
            <a:ext cx="5804666" cy="461665"/>
          </a:xfrm>
          <a:prstGeom prst="rect">
            <a:avLst/>
          </a:prstGeom>
        </p:spPr>
        <p:txBody>
          <a:bodyPr wrap="none">
            <a:spAutoFit/>
          </a:bodyPr>
          <a:lstStyle/>
          <a:p>
            <a:r>
              <a:rPr lang="en-US" sz="2400" dirty="0">
                <a:solidFill>
                  <a:schemeClr val="accent1"/>
                </a:solidFill>
              </a:rPr>
              <a:t>Observed discharge and extremes (River Exe)</a:t>
            </a:r>
            <a:endParaRPr lang="en-DE" sz="2400" dirty="0">
              <a:solidFill>
                <a:schemeClr val="accent1"/>
              </a:solidFill>
            </a:endParaRPr>
          </a:p>
        </p:txBody>
      </p:sp>
      <p:grpSp>
        <p:nvGrpSpPr>
          <p:cNvPr id="9" name="Group 8">
            <a:extLst>
              <a:ext uri="{FF2B5EF4-FFF2-40B4-BE49-F238E27FC236}">
                <a16:creationId xmlns:a16="http://schemas.microsoft.com/office/drawing/2014/main" id="{8A291CA6-1496-4D58-B8EB-4A573ECC2BFD}"/>
              </a:ext>
            </a:extLst>
          </p:cNvPr>
          <p:cNvGrpSpPr/>
          <p:nvPr/>
        </p:nvGrpSpPr>
        <p:grpSpPr>
          <a:xfrm>
            <a:off x="6307142" y="1464199"/>
            <a:ext cx="4554932" cy="2952962"/>
            <a:chOff x="6307142" y="1464199"/>
            <a:chExt cx="4554932" cy="2952962"/>
          </a:xfrm>
        </p:grpSpPr>
        <p:pic>
          <p:nvPicPr>
            <p:cNvPr id="12" name="Picture 11">
              <a:extLst>
                <a:ext uri="{FF2B5EF4-FFF2-40B4-BE49-F238E27FC236}">
                  <a16:creationId xmlns:a16="http://schemas.microsoft.com/office/drawing/2014/main" id="{E6483C47-07C9-45C9-8AD3-2E471B9F05E0}"/>
                </a:ext>
              </a:extLst>
            </p:cNvPr>
            <p:cNvPicPr>
              <a:picLocks noChangeAspect="1"/>
            </p:cNvPicPr>
            <p:nvPr/>
          </p:nvPicPr>
          <p:blipFill rotWithShape="1">
            <a:blip r:embed="rId3"/>
            <a:srcRect l="4606" t="7320" r="52347" b="48236"/>
            <a:stretch/>
          </p:blipFill>
          <p:spPr>
            <a:xfrm>
              <a:off x="8058720" y="1528829"/>
              <a:ext cx="2803354" cy="2888332"/>
            </a:xfrm>
            <a:prstGeom prst="rect">
              <a:avLst/>
            </a:prstGeom>
            <a:ln>
              <a:noFill/>
            </a:ln>
            <a:effectLst>
              <a:outerShdw blurRad="292100" dist="139700" dir="2700000" algn="tl" rotWithShape="0">
                <a:srgbClr val="333333">
                  <a:alpha val="65000"/>
                </a:srgbClr>
              </a:outerShdw>
            </a:effectLst>
          </p:spPr>
        </p:pic>
        <p:sp>
          <p:nvSpPr>
            <p:cNvPr id="7" name="Arrow: Curved Up 6">
              <a:extLst>
                <a:ext uri="{FF2B5EF4-FFF2-40B4-BE49-F238E27FC236}">
                  <a16:creationId xmlns:a16="http://schemas.microsoft.com/office/drawing/2014/main" id="{7E89D3B8-6330-407F-B3AE-7D8A1F3C64B6}"/>
                </a:ext>
              </a:extLst>
            </p:cNvPr>
            <p:cNvSpPr/>
            <p:nvPr/>
          </p:nvSpPr>
          <p:spPr>
            <a:xfrm rot="10106296" flipH="1">
              <a:off x="6307142" y="1464199"/>
              <a:ext cx="1581162" cy="4616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8" name="Rectangle 7">
              <a:extLst>
                <a:ext uri="{FF2B5EF4-FFF2-40B4-BE49-F238E27FC236}">
                  <a16:creationId xmlns:a16="http://schemas.microsoft.com/office/drawing/2014/main" id="{7D9ACBA6-576F-4C9D-BACB-AF1D558211FA}"/>
                </a:ext>
              </a:extLst>
            </p:cNvPr>
            <p:cNvSpPr/>
            <p:nvPr/>
          </p:nvSpPr>
          <p:spPr>
            <a:xfrm rot="20736502">
              <a:off x="6576811" y="1574873"/>
              <a:ext cx="1041824" cy="646331"/>
            </a:xfrm>
            <a:prstGeom prst="rect">
              <a:avLst/>
            </a:prstGeom>
          </p:spPr>
          <p:txBody>
            <a:bodyPr wrap="none">
              <a:spAutoFit/>
            </a:bodyPr>
            <a:lstStyle/>
            <a:p>
              <a:pPr algn="ctr"/>
              <a:r>
                <a:rPr lang="en-US" dirty="0">
                  <a:solidFill>
                    <a:schemeClr val="accent1"/>
                  </a:solidFill>
                </a:rPr>
                <a:t>Flood</a:t>
              </a:r>
              <a:br>
                <a:rPr lang="en-US" dirty="0">
                  <a:solidFill>
                    <a:schemeClr val="accent1"/>
                  </a:solidFill>
                </a:rPr>
              </a:br>
              <a:r>
                <a:rPr lang="en-US" dirty="0">
                  <a:solidFill>
                    <a:schemeClr val="accent1"/>
                  </a:solidFill>
                </a:rPr>
                <a:t>statistics </a:t>
              </a:r>
              <a:endParaRPr lang="en-DE" dirty="0"/>
            </a:p>
          </p:txBody>
        </p:sp>
      </p:grpSp>
      <p:sp>
        <p:nvSpPr>
          <p:cNvPr id="10" name="Rectangle: Rounded Corners 9">
            <a:extLst>
              <a:ext uri="{FF2B5EF4-FFF2-40B4-BE49-F238E27FC236}">
                <a16:creationId xmlns:a16="http://schemas.microsoft.com/office/drawing/2014/main" id="{98E2E12C-1E43-47EA-8E83-FE30745EE5D8}"/>
              </a:ext>
            </a:extLst>
          </p:cNvPr>
          <p:cNvSpPr/>
          <p:nvPr/>
        </p:nvSpPr>
        <p:spPr>
          <a:xfrm>
            <a:off x="8058720" y="5056553"/>
            <a:ext cx="2374818" cy="27261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5" name="Straight Connector 14">
            <a:extLst>
              <a:ext uri="{FF2B5EF4-FFF2-40B4-BE49-F238E27FC236}">
                <a16:creationId xmlns:a16="http://schemas.microsoft.com/office/drawing/2014/main" id="{80E936FB-A751-498D-B63B-FB5FDEE02680}"/>
              </a:ext>
            </a:extLst>
          </p:cNvPr>
          <p:cNvCxnSpPr>
            <a:cxnSpLocks/>
          </p:cNvCxnSpPr>
          <p:nvPr/>
        </p:nvCxnSpPr>
        <p:spPr>
          <a:xfrm flipV="1">
            <a:off x="9831754" y="2762927"/>
            <a:ext cx="0" cy="12229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3E994C-EEA0-4FD1-A2AA-FAFDDB623542}"/>
              </a:ext>
            </a:extLst>
          </p:cNvPr>
          <p:cNvCxnSpPr>
            <a:cxnSpLocks/>
          </p:cNvCxnSpPr>
          <p:nvPr/>
        </p:nvCxnSpPr>
        <p:spPr>
          <a:xfrm>
            <a:off x="8604739" y="2762927"/>
            <a:ext cx="11806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83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2D8FDD-93DF-4775-9677-7C80DEFD420D}"/>
              </a:ext>
            </a:extLst>
          </p:cNvPr>
          <p:cNvSpPr>
            <a:spLocks noGrp="1"/>
          </p:cNvSpPr>
          <p:nvPr>
            <p:ph idx="1"/>
          </p:nvPr>
        </p:nvSpPr>
        <p:spPr>
          <a:xfrm>
            <a:off x="273292" y="6097773"/>
            <a:ext cx="11507391" cy="517152"/>
          </a:xfrm>
        </p:spPr>
        <p:txBody>
          <a:bodyPr>
            <a:normAutofit lnSpcReduction="10000"/>
          </a:bodyPr>
          <a:lstStyle/>
          <a:p>
            <a:endParaRPr lang="en-DE" dirty="0"/>
          </a:p>
        </p:txBody>
      </p:sp>
      <p:sp>
        <p:nvSpPr>
          <p:cNvPr id="3" name="Title 2">
            <a:extLst>
              <a:ext uri="{FF2B5EF4-FFF2-40B4-BE49-F238E27FC236}">
                <a16:creationId xmlns:a16="http://schemas.microsoft.com/office/drawing/2014/main" id="{D0AF8213-5201-438D-8E04-99AAA714C30C}"/>
              </a:ext>
            </a:extLst>
          </p:cNvPr>
          <p:cNvSpPr>
            <a:spLocks noGrp="1"/>
          </p:cNvSpPr>
          <p:nvPr>
            <p:ph type="ctrTitle"/>
          </p:nvPr>
        </p:nvSpPr>
        <p:spPr/>
        <p:txBody>
          <a:bodyPr/>
          <a:lstStyle/>
          <a:p>
            <a:r>
              <a:rPr lang="en-US" dirty="0"/>
              <a:t>River Exe, development of river discharge</a:t>
            </a:r>
            <a:endParaRPr lang="en-DE" dirty="0"/>
          </a:p>
        </p:txBody>
      </p:sp>
      <p:sp>
        <p:nvSpPr>
          <p:cNvPr id="4" name="Slide Number Placeholder 3">
            <a:extLst>
              <a:ext uri="{FF2B5EF4-FFF2-40B4-BE49-F238E27FC236}">
                <a16:creationId xmlns:a16="http://schemas.microsoft.com/office/drawing/2014/main" id="{C37FBC91-E727-4991-BD9D-F4BAE70B0C1C}"/>
              </a:ext>
            </a:extLst>
          </p:cNvPr>
          <p:cNvSpPr>
            <a:spLocks noGrp="1"/>
          </p:cNvSpPr>
          <p:nvPr>
            <p:ph type="sldNum" sz="quarter" idx="12"/>
          </p:nvPr>
        </p:nvSpPr>
        <p:spPr/>
        <p:txBody>
          <a:bodyPr/>
          <a:lstStyle/>
          <a:p>
            <a:fld id="{6B3F9B04-52E9-D64B-8808-0308FE78F2E0}" type="slidenum">
              <a:rPr lang="en-US" smtClean="0"/>
              <a:pPr/>
              <a:t>32</a:t>
            </a:fld>
            <a:endParaRPr lang="en-US"/>
          </a:p>
        </p:txBody>
      </p:sp>
      <p:sp>
        <p:nvSpPr>
          <p:cNvPr id="5" name="Text Placeholder 4">
            <a:extLst>
              <a:ext uri="{FF2B5EF4-FFF2-40B4-BE49-F238E27FC236}">
                <a16:creationId xmlns:a16="http://schemas.microsoft.com/office/drawing/2014/main" id="{DEAD5F69-AE06-40C9-82A3-DB2BDC149AE5}"/>
              </a:ext>
            </a:extLst>
          </p:cNvPr>
          <p:cNvSpPr>
            <a:spLocks noGrp="1"/>
          </p:cNvSpPr>
          <p:nvPr>
            <p:ph type="body" sz="quarter" idx="13"/>
          </p:nvPr>
        </p:nvSpPr>
        <p:spPr/>
        <p:txBody>
          <a:bodyPr/>
          <a:lstStyle/>
          <a:p>
            <a:endParaRPr lang="en-DE"/>
          </a:p>
        </p:txBody>
      </p:sp>
      <p:pic>
        <p:nvPicPr>
          <p:cNvPr id="6" name="Picture 5">
            <a:extLst>
              <a:ext uri="{FF2B5EF4-FFF2-40B4-BE49-F238E27FC236}">
                <a16:creationId xmlns:a16="http://schemas.microsoft.com/office/drawing/2014/main" id="{34CAC257-2FEE-4466-A288-52AC5853BF04}"/>
              </a:ext>
            </a:extLst>
          </p:cNvPr>
          <p:cNvPicPr>
            <a:picLocks noChangeAspect="1"/>
          </p:cNvPicPr>
          <p:nvPr/>
        </p:nvPicPr>
        <p:blipFill>
          <a:blip r:embed="rId2"/>
          <a:stretch>
            <a:fillRect/>
          </a:stretch>
        </p:blipFill>
        <p:spPr>
          <a:xfrm>
            <a:off x="3700587" y="1702410"/>
            <a:ext cx="5891082" cy="4001058"/>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29E695B-38E1-456F-A710-137716720813}"/>
              </a:ext>
            </a:extLst>
          </p:cNvPr>
          <p:cNvSpPr/>
          <p:nvPr/>
        </p:nvSpPr>
        <p:spPr>
          <a:xfrm>
            <a:off x="751591" y="2064120"/>
            <a:ext cx="2486970" cy="1200329"/>
          </a:xfrm>
          <a:prstGeom prst="rect">
            <a:avLst/>
          </a:prstGeom>
        </p:spPr>
        <p:txBody>
          <a:bodyPr wrap="square">
            <a:spAutoFit/>
          </a:bodyPr>
          <a:lstStyle/>
          <a:p>
            <a:r>
              <a:rPr lang="en-US" sz="2400" dirty="0">
                <a:solidFill>
                  <a:schemeClr val="accent1"/>
                </a:solidFill>
              </a:rPr>
              <a:t>Trend in annual discharge (River Exe)</a:t>
            </a:r>
            <a:endParaRPr lang="en-DE" sz="2400" dirty="0">
              <a:solidFill>
                <a:schemeClr val="accent1"/>
              </a:solidFill>
            </a:endParaRPr>
          </a:p>
        </p:txBody>
      </p:sp>
    </p:spTree>
    <p:extLst>
      <p:ext uri="{BB962C8B-B14F-4D97-AF65-F5344CB8AC3E}">
        <p14:creationId xmlns:p14="http://schemas.microsoft.com/office/powerpoint/2010/main" val="2377796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Comparison of observed and modeled discharge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33</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6" name="Grafik 6">
            <a:extLst>
              <a:ext uri="{FF2B5EF4-FFF2-40B4-BE49-F238E27FC236}">
                <a16:creationId xmlns:a16="http://schemas.microsoft.com/office/drawing/2014/main" id="{845AF570-1935-ECF0-0B39-0C90A77DD29A}"/>
              </a:ext>
            </a:extLst>
          </p:cNvPr>
          <p:cNvPicPr>
            <a:picLocks noChangeAspect="1"/>
          </p:cNvPicPr>
          <p:nvPr/>
        </p:nvPicPr>
        <p:blipFill>
          <a:blip r:embed="rId3"/>
          <a:stretch>
            <a:fillRect/>
          </a:stretch>
        </p:blipFill>
        <p:spPr>
          <a:xfrm>
            <a:off x="10014772" y="1088477"/>
            <a:ext cx="2127504" cy="2118856"/>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496229" y="1269624"/>
            <a:ext cx="891562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cs typeface="Calibri"/>
              </a:rPr>
              <a:t>SWIM was </a:t>
            </a:r>
            <a:r>
              <a:rPr lang="de-DE" dirty="0" err="1">
                <a:cs typeface="Calibri"/>
              </a:rPr>
              <a:t>applied</a:t>
            </a:r>
            <a:r>
              <a:rPr lang="de-DE" dirty="0">
                <a:cs typeface="Calibri"/>
              </a:rPr>
              <a:t> </a:t>
            </a:r>
            <a:r>
              <a:rPr lang="de-DE" dirty="0" err="1">
                <a:cs typeface="Calibri"/>
              </a:rPr>
              <a:t>for</a:t>
            </a:r>
            <a:r>
              <a:rPr lang="de-DE" dirty="0">
                <a:cs typeface="Calibri"/>
              </a:rPr>
              <a:t> 344 </a:t>
            </a:r>
            <a:r>
              <a:rPr lang="de-DE" dirty="0" err="1">
                <a:cs typeface="Calibri"/>
              </a:rPr>
              <a:t>river</a:t>
            </a:r>
            <a:r>
              <a:rPr lang="de-DE" dirty="0">
                <a:cs typeface="Calibri"/>
              </a:rPr>
              <a:t> </a:t>
            </a:r>
            <a:r>
              <a:rPr lang="de-DE" dirty="0" err="1">
                <a:cs typeface="Calibri"/>
              </a:rPr>
              <a:t>catchments</a:t>
            </a:r>
            <a:r>
              <a:rPr lang="de-DE" dirty="0">
                <a:cs typeface="Calibri"/>
              </a:rPr>
              <a:t> in GB, </a:t>
            </a:r>
            <a:r>
              <a:rPr lang="de-DE" dirty="0" err="1">
                <a:cs typeface="Calibri"/>
              </a:rPr>
              <a:t>including</a:t>
            </a:r>
            <a:r>
              <a:rPr lang="de-DE" dirty="0">
                <a:cs typeface="Calibri"/>
              </a:rPr>
              <a:t> 4 </a:t>
            </a:r>
            <a:r>
              <a:rPr lang="de-DE" dirty="0" err="1">
                <a:cs typeface="Calibri"/>
              </a:rPr>
              <a:t>located</a:t>
            </a:r>
            <a:r>
              <a:rPr lang="de-DE" dirty="0">
                <a:cs typeface="Calibri"/>
              </a:rPr>
              <a:t> in Westcountry:</a:t>
            </a:r>
          </a:p>
          <a:p>
            <a:pPr marL="285750" indent="-285750">
              <a:buFont typeface="Arial" panose="020B0604020202020204" pitchFamily="34" charset="0"/>
              <a:buChar char="•"/>
            </a:pPr>
            <a:r>
              <a:rPr lang="sv-SE" dirty="0">
                <a:cs typeface="Calibri"/>
              </a:rPr>
              <a:t>River Tamar</a:t>
            </a:r>
          </a:p>
          <a:p>
            <a:pPr marL="285750" indent="-285750">
              <a:buFont typeface="Arial" panose="020B0604020202020204" pitchFamily="34" charset="0"/>
              <a:buChar char="•"/>
            </a:pPr>
            <a:r>
              <a:rPr lang="sv-SE" dirty="0">
                <a:cs typeface="Calibri"/>
              </a:rPr>
              <a:t>River Torridge</a:t>
            </a:r>
          </a:p>
          <a:p>
            <a:pPr marL="285750" indent="-285750">
              <a:buFont typeface="Arial" panose="020B0604020202020204" pitchFamily="34" charset="0"/>
              <a:buChar char="•"/>
            </a:pPr>
            <a:r>
              <a:rPr lang="sv-SE" dirty="0">
                <a:cs typeface="Calibri"/>
              </a:rPr>
              <a:t>River Taw</a:t>
            </a:r>
          </a:p>
          <a:p>
            <a:pPr marL="285750" indent="-285750">
              <a:buFont typeface="Arial" panose="020B0604020202020204" pitchFamily="34" charset="0"/>
              <a:buChar char="•"/>
            </a:pPr>
            <a:r>
              <a:rPr lang="sv-SE" dirty="0">
                <a:cs typeface="Calibri"/>
              </a:rPr>
              <a:t>River Exe</a:t>
            </a:r>
          </a:p>
          <a:p>
            <a:r>
              <a:rPr lang="de-DE" dirty="0">
                <a:cs typeface="Calibri"/>
              </a:rPr>
              <a:t>(Global multi-goal </a:t>
            </a:r>
            <a:r>
              <a:rPr lang="de-DE" dirty="0" err="1">
                <a:cs typeface="Calibri"/>
              </a:rPr>
              <a:t>calibration</a:t>
            </a:r>
            <a:r>
              <a:rPr lang="de-DE" dirty="0">
                <a:cs typeface="Calibri"/>
              </a:rPr>
              <a:t> </a:t>
            </a:r>
            <a:r>
              <a:rPr lang="de-DE" dirty="0" err="1">
                <a:cs typeface="Calibri"/>
              </a:rPr>
              <a:t>using</a:t>
            </a:r>
            <a:r>
              <a:rPr lang="de-DE" dirty="0">
                <a:cs typeface="Calibri"/>
              </a:rPr>
              <a:t> </a:t>
            </a:r>
            <a:r>
              <a:rPr lang="de-DE" dirty="0" err="1">
                <a:cs typeface="Calibri"/>
              </a:rPr>
              <a:t>observed</a:t>
            </a:r>
            <a:r>
              <a:rPr lang="de-DE" dirty="0">
                <a:cs typeface="Calibri"/>
              </a:rPr>
              <a:t> </a:t>
            </a:r>
            <a:r>
              <a:rPr lang="de-DE" dirty="0" err="1">
                <a:cs typeface="Calibri"/>
              </a:rPr>
              <a:t>discharge</a:t>
            </a:r>
            <a:r>
              <a:rPr lang="de-DE" dirty="0">
                <a:cs typeface="Calibri"/>
              </a:rPr>
              <a:t> at XYZ </a:t>
            </a:r>
            <a:r>
              <a:rPr lang="de-DE" dirty="0" err="1">
                <a:cs typeface="Calibri"/>
              </a:rPr>
              <a:t>stations</a:t>
            </a:r>
            <a:r>
              <a:rPr lang="de-DE" dirty="0">
                <a:cs typeface="Calibri"/>
              </a:rPr>
              <a:t> and </a:t>
            </a:r>
            <a:r>
              <a:rPr lang="de-DE" dirty="0" err="1">
                <a:cs typeface="Calibri"/>
              </a:rPr>
              <a:t>sattelite</a:t>
            </a:r>
            <a:r>
              <a:rPr lang="de-DE" dirty="0">
                <a:cs typeface="Calibri"/>
              </a:rPr>
              <a:t> ET </a:t>
            </a:r>
            <a:r>
              <a:rPr lang="de-DE" dirty="0" err="1">
                <a:cs typeface="Calibri"/>
              </a:rPr>
              <a:t>data</a:t>
            </a:r>
            <a:r>
              <a:rPr lang="de-DE" dirty="0">
                <a:cs typeface="Calibri"/>
              </a:rPr>
              <a:t>)</a:t>
            </a:r>
            <a:endParaRPr lang="sv-SE" dirty="0">
              <a:cs typeface="Calibri"/>
            </a:endParaRPr>
          </a:p>
        </p:txBody>
      </p:sp>
      <p:pic>
        <p:nvPicPr>
          <p:cNvPr id="9" name="Picture 8">
            <a:extLst>
              <a:ext uri="{FF2B5EF4-FFF2-40B4-BE49-F238E27FC236}">
                <a16:creationId xmlns:a16="http://schemas.microsoft.com/office/drawing/2014/main" id="{46D861FC-59CB-46D6-9610-5E2EFA7E941A}"/>
              </a:ext>
            </a:extLst>
          </p:cNvPr>
          <p:cNvPicPr>
            <a:picLocks noChangeAspect="1"/>
          </p:cNvPicPr>
          <p:nvPr/>
        </p:nvPicPr>
        <p:blipFill rotWithShape="1">
          <a:blip r:embed="rId4"/>
          <a:srcRect t="14175" r="17624"/>
          <a:stretch/>
        </p:blipFill>
        <p:spPr>
          <a:xfrm>
            <a:off x="660786" y="3523131"/>
            <a:ext cx="7491660" cy="257507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6BB7219-CFAE-4190-A846-C7446ED90BAF}"/>
              </a:ext>
            </a:extLst>
          </p:cNvPr>
          <p:cNvSpPr/>
          <p:nvPr/>
        </p:nvSpPr>
        <p:spPr>
          <a:xfrm>
            <a:off x="8255941" y="3532091"/>
            <a:ext cx="3275273" cy="923330"/>
          </a:xfrm>
          <a:prstGeom prst="rect">
            <a:avLst/>
          </a:prstGeom>
          <a:solidFill>
            <a:schemeClr val="bg1"/>
          </a:solidFill>
        </p:spPr>
        <p:txBody>
          <a:bodyPr wrap="square">
            <a:spAutoFit/>
          </a:bodyPr>
          <a:lstStyle/>
          <a:p>
            <a:r>
              <a:rPr lang="sv-SE" dirty="0">
                <a:solidFill>
                  <a:srgbClr val="0070C0"/>
                </a:solidFill>
                <a:cs typeface="Calibri"/>
              </a:rPr>
              <a:t>Example</a:t>
            </a:r>
            <a:r>
              <a:rPr lang="sv-SE" dirty="0">
                <a:cs typeface="Calibri"/>
              </a:rPr>
              <a:t>: River Exe – </a:t>
            </a:r>
            <a:br>
              <a:rPr lang="sv-SE" dirty="0">
                <a:cs typeface="Calibri"/>
              </a:rPr>
            </a:br>
            <a:r>
              <a:rPr lang="sv-SE" dirty="0">
                <a:cs typeface="Calibri"/>
              </a:rPr>
              <a:t>modelled and observed discharge [m</a:t>
            </a:r>
            <a:r>
              <a:rPr lang="sv-SE" baseline="30000" dirty="0">
                <a:cs typeface="Calibri"/>
              </a:rPr>
              <a:t>3</a:t>
            </a:r>
            <a:r>
              <a:rPr lang="sv-SE" dirty="0">
                <a:cs typeface="Calibri"/>
              </a:rPr>
              <a:t>/s]</a:t>
            </a:r>
            <a:endParaRPr lang="de-DE" dirty="0">
              <a:cs typeface="Calibri"/>
            </a:endParaRPr>
          </a:p>
        </p:txBody>
      </p:sp>
      <p:pic>
        <p:nvPicPr>
          <p:cNvPr id="13" name="Picture 12">
            <a:extLst>
              <a:ext uri="{FF2B5EF4-FFF2-40B4-BE49-F238E27FC236}">
                <a16:creationId xmlns:a16="http://schemas.microsoft.com/office/drawing/2014/main" id="{07C50AE0-EF5B-4AA3-A86B-5201100446CC}"/>
              </a:ext>
            </a:extLst>
          </p:cNvPr>
          <p:cNvPicPr>
            <a:picLocks noChangeAspect="1"/>
          </p:cNvPicPr>
          <p:nvPr/>
        </p:nvPicPr>
        <p:blipFill rotWithShape="1">
          <a:blip r:embed="rId4"/>
          <a:srcRect l="82142" t="22410" b="66112"/>
          <a:stretch/>
        </p:blipFill>
        <p:spPr>
          <a:xfrm>
            <a:off x="2658640" y="3523131"/>
            <a:ext cx="2177228" cy="461665"/>
          </a:xfrm>
          <a:prstGeom prst="rect">
            <a:avLst/>
          </a:prstGeom>
        </p:spPr>
      </p:pic>
    </p:spTree>
    <p:extLst>
      <p:ext uri="{BB962C8B-B14F-4D97-AF65-F5344CB8AC3E}">
        <p14:creationId xmlns:p14="http://schemas.microsoft.com/office/powerpoint/2010/main" val="2999181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Projected annual and seasonal discharge (River Exe)</a:t>
            </a:r>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34</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6" name="Grafik 6">
            <a:extLst>
              <a:ext uri="{FF2B5EF4-FFF2-40B4-BE49-F238E27FC236}">
                <a16:creationId xmlns:a16="http://schemas.microsoft.com/office/drawing/2014/main" id="{845AF570-1935-ECF0-0B39-0C90A77DD29A}"/>
              </a:ext>
            </a:extLst>
          </p:cNvPr>
          <p:cNvPicPr>
            <a:picLocks noChangeAspect="1"/>
          </p:cNvPicPr>
          <p:nvPr/>
        </p:nvPicPr>
        <p:blipFill>
          <a:blip r:embed="rId3"/>
          <a:stretch>
            <a:fillRect/>
          </a:stretch>
        </p:blipFill>
        <p:spPr>
          <a:xfrm>
            <a:off x="10014772" y="1088477"/>
            <a:ext cx="2127504" cy="2118856"/>
          </a:xfrm>
          <a:prstGeom prst="rect">
            <a:avLst/>
          </a:prstGeom>
        </p:spPr>
      </p:pic>
      <p:pic>
        <p:nvPicPr>
          <p:cNvPr id="8" name="Picture 7">
            <a:extLst>
              <a:ext uri="{FF2B5EF4-FFF2-40B4-BE49-F238E27FC236}">
                <a16:creationId xmlns:a16="http://schemas.microsoft.com/office/drawing/2014/main" id="{7DD1658B-F100-4CA0-8D10-E4BA60A4D979}"/>
              </a:ext>
            </a:extLst>
          </p:cNvPr>
          <p:cNvPicPr>
            <a:picLocks noChangeAspect="1"/>
          </p:cNvPicPr>
          <p:nvPr/>
        </p:nvPicPr>
        <p:blipFill>
          <a:blip r:embed="rId4"/>
          <a:stretch>
            <a:fillRect/>
          </a:stretch>
        </p:blipFill>
        <p:spPr>
          <a:xfrm>
            <a:off x="1616552" y="2309596"/>
            <a:ext cx="7424486" cy="33096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5D4F3F0-2674-4CDF-AA5A-31B3EDE1C17B}"/>
              </a:ext>
            </a:extLst>
          </p:cNvPr>
          <p:cNvSpPr txBox="1"/>
          <p:nvPr/>
        </p:nvSpPr>
        <p:spPr>
          <a:xfrm>
            <a:off x="2130341" y="1871107"/>
            <a:ext cx="6658682" cy="369332"/>
          </a:xfrm>
          <a:prstGeom prst="rect">
            <a:avLst/>
          </a:prstGeom>
          <a:noFill/>
        </p:spPr>
        <p:txBody>
          <a:bodyPr wrap="none" rtlCol="0">
            <a:spAutoFit/>
          </a:bodyPr>
          <a:lstStyle/>
          <a:p>
            <a:r>
              <a:rPr lang="en-US" dirty="0"/>
              <a:t>Development of annual discharge until end of the century (River Exe)</a:t>
            </a:r>
            <a:endParaRPr lang="en-DE" dirty="0"/>
          </a:p>
        </p:txBody>
      </p:sp>
    </p:spTree>
    <p:extLst>
      <p:ext uri="{BB962C8B-B14F-4D97-AF65-F5344CB8AC3E}">
        <p14:creationId xmlns:p14="http://schemas.microsoft.com/office/powerpoint/2010/main" val="597349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Projected annual and seasonal discharge (River Exe)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35</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6" name="Grafik 6">
            <a:extLst>
              <a:ext uri="{FF2B5EF4-FFF2-40B4-BE49-F238E27FC236}">
                <a16:creationId xmlns:a16="http://schemas.microsoft.com/office/drawing/2014/main" id="{845AF570-1935-ECF0-0B39-0C90A77DD29A}"/>
              </a:ext>
            </a:extLst>
          </p:cNvPr>
          <p:cNvPicPr>
            <a:picLocks noChangeAspect="1"/>
          </p:cNvPicPr>
          <p:nvPr/>
        </p:nvPicPr>
        <p:blipFill>
          <a:blip r:embed="rId3"/>
          <a:stretch>
            <a:fillRect/>
          </a:stretch>
        </p:blipFill>
        <p:spPr>
          <a:xfrm>
            <a:off x="10014772" y="1088477"/>
            <a:ext cx="2127504" cy="2118856"/>
          </a:xfrm>
          <a:prstGeom prst="rect">
            <a:avLst/>
          </a:prstGeom>
        </p:spPr>
      </p:pic>
      <p:pic>
        <p:nvPicPr>
          <p:cNvPr id="11" name="Picture 10">
            <a:extLst>
              <a:ext uri="{FF2B5EF4-FFF2-40B4-BE49-F238E27FC236}">
                <a16:creationId xmlns:a16="http://schemas.microsoft.com/office/drawing/2014/main" id="{4820B34F-BC73-4D99-B313-818E8E0C799A}"/>
              </a:ext>
            </a:extLst>
          </p:cNvPr>
          <p:cNvPicPr>
            <a:picLocks noChangeAspect="1"/>
          </p:cNvPicPr>
          <p:nvPr/>
        </p:nvPicPr>
        <p:blipFill rotWithShape="1">
          <a:blip r:embed="rId4"/>
          <a:srcRect l="50682" t="8970" r="8474" b="47666"/>
          <a:stretch/>
        </p:blipFill>
        <p:spPr>
          <a:xfrm>
            <a:off x="408650" y="1676423"/>
            <a:ext cx="6488100" cy="350515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B01F4FE-27FF-47BA-A041-780311FB9CB3}"/>
              </a:ext>
            </a:extLst>
          </p:cNvPr>
          <p:cNvSpPr txBox="1"/>
          <p:nvPr/>
        </p:nvSpPr>
        <p:spPr>
          <a:xfrm>
            <a:off x="1431262" y="1334202"/>
            <a:ext cx="4522200" cy="369332"/>
          </a:xfrm>
          <a:prstGeom prst="rect">
            <a:avLst/>
          </a:prstGeom>
          <a:solidFill>
            <a:schemeClr val="bg1"/>
          </a:solidFill>
        </p:spPr>
        <p:txBody>
          <a:bodyPr wrap="none" rtlCol="0">
            <a:spAutoFit/>
          </a:bodyPr>
          <a:lstStyle/>
          <a:p>
            <a:r>
              <a:rPr lang="en-US" dirty="0"/>
              <a:t>Development of monthly discharge (River Exe)</a:t>
            </a:r>
            <a:endParaRPr lang="en-DE" dirty="0"/>
          </a:p>
        </p:txBody>
      </p:sp>
      <p:sp>
        <p:nvSpPr>
          <p:cNvPr id="7" name="Rectangle 6">
            <a:extLst>
              <a:ext uri="{FF2B5EF4-FFF2-40B4-BE49-F238E27FC236}">
                <a16:creationId xmlns:a16="http://schemas.microsoft.com/office/drawing/2014/main" id="{D015171F-DB47-491B-97D5-A28F80FD1999}"/>
              </a:ext>
            </a:extLst>
          </p:cNvPr>
          <p:cNvSpPr/>
          <p:nvPr/>
        </p:nvSpPr>
        <p:spPr>
          <a:xfrm>
            <a:off x="3474125" y="1676423"/>
            <a:ext cx="766618" cy="217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8" name="Group 7">
            <a:extLst>
              <a:ext uri="{FF2B5EF4-FFF2-40B4-BE49-F238E27FC236}">
                <a16:creationId xmlns:a16="http://schemas.microsoft.com/office/drawing/2014/main" id="{0A2A3264-74BD-49FB-9F3D-8F986AE57829}"/>
              </a:ext>
            </a:extLst>
          </p:cNvPr>
          <p:cNvGrpSpPr/>
          <p:nvPr/>
        </p:nvGrpSpPr>
        <p:grpSpPr>
          <a:xfrm>
            <a:off x="3474125" y="2463112"/>
            <a:ext cx="6404420" cy="3744900"/>
            <a:chOff x="3366655" y="2463112"/>
            <a:chExt cx="6404420" cy="3744900"/>
          </a:xfrm>
        </p:grpSpPr>
        <p:pic>
          <p:nvPicPr>
            <p:cNvPr id="10" name="Picture 9">
              <a:extLst>
                <a:ext uri="{FF2B5EF4-FFF2-40B4-BE49-F238E27FC236}">
                  <a16:creationId xmlns:a16="http://schemas.microsoft.com/office/drawing/2014/main" id="{1803F118-386F-46AB-9073-16BAC34805B4}"/>
                </a:ext>
              </a:extLst>
            </p:cNvPr>
            <p:cNvPicPr>
              <a:picLocks noChangeAspect="1"/>
            </p:cNvPicPr>
            <p:nvPr/>
          </p:nvPicPr>
          <p:blipFill rotWithShape="1">
            <a:blip r:embed="rId5"/>
            <a:srcRect l="50956" t="8406" r="8971" b="47595"/>
            <a:stretch/>
          </p:blipFill>
          <p:spPr>
            <a:xfrm>
              <a:off x="3366655" y="2659139"/>
              <a:ext cx="6404420" cy="3548873"/>
            </a:xfrm>
            <a:prstGeom prst="rect">
              <a:avLst/>
            </a:prstGeom>
          </p:spPr>
        </p:pic>
        <p:sp>
          <p:nvSpPr>
            <p:cNvPr id="12" name="TextBox 11">
              <a:extLst>
                <a:ext uri="{FF2B5EF4-FFF2-40B4-BE49-F238E27FC236}">
                  <a16:creationId xmlns:a16="http://schemas.microsoft.com/office/drawing/2014/main" id="{3EB2D5EA-3402-4EBE-9EF0-CBFF83229838}"/>
                </a:ext>
              </a:extLst>
            </p:cNvPr>
            <p:cNvSpPr txBox="1"/>
            <p:nvPr/>
          </p:nvSpPr>
          <p:spPr>
            <a:xfrm>
              <a:off x="4286133" y="2463112"/>
              <a:ext cx="4781181" cy="446276"/>
            </a:xfrm>
            <a:prstGeom prst="rect">
              <a:avLst/>
            </a:prstGeom>
            <a:solidFill>
              <a:schemeClr val="bg1"/>
            </a:solidFill>
          </p:spPr>
          <p:txBody>
            <a:bodyPr wrap="none" rtlCol="0">
              <a:spAutoFit/>
            </a:bodyPr>
            <a:lstStyle/>
            <a:p>
              <a:r>
                <a:rPr lang="en-US" dirty="0"/>
                <a:t>Development of monthly discharge (River Tamar)</a:t>
              </a:r>
            </a:p>
            <a:p>
              <a:endParaRPr lang="en-DE" sz="500" dirty="0"/>
            </a:p>
          </p:txBody>
        </p:sp>
      </p:grpSp>
    </p:spTree>
    <p:extLst>
      <p:ext uri="{BB962C8B-B14F-4D97-AF65-F5344CB8AC3E}">
        <p14:creationId xmlns:p14="http://schemas.microsoft.com/office/powerpoint/2010/main" val="230001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hot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36</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pic>
        <p:nvPicPr>
          <p:cNvPr id="7" name="Picture 6">
            <a:extLst>
              <a:ext uri="{FF2B5EF4-FFF2-40B4-BE49-F238E27FC236}">
                <a16:creationId xmlns:a16="http://schemas.microsoft.com/office/drawing/2014/main" id="{67D47086-1893-4F4B-850A-EB062C113DC2}"/>
              </a:ext>
            </a:extLst>
          </p:cNvPr>
          <p:cNvPicPr>
            <a:picLocks noChangeAspect="1"/>
          </p:cNvPicPr>
          <p:nvPr/>
        </p:nvPicPr>
        <p:blipFill>
          <a:blip r:embed="rId3"/>
          <a:stretch>
            <a:fillRect/>
          </a:stretch>
        </p:blipFill>
        <p:spPr>
          <a:xfrm>
            <a:off x="1497782" y="1943987"/>
            <a:ext cx="6683319" cy="4412362"/>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1435A7C0-2D8E-2B45-D077-563549E71F2D}"/>
              </a:ext>
            </a:extLst>
          </p:cNvPr>
          <p:cNvSpPr txBox="1"/>
          <p:nvPr/>
        </p:nvSpPr>
        <p:spPr>
          <a:xfrm>
            <a:off x="2301796" y="2038525"/>
            <a:ext cx="5693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Exe – change in flood return levels </a:t>
            </a:r>
            <a:r>
              <a:rPr lang="de-DE" dirty="0">
                <a:solidFill>
                  <a:srgbClr val="524F4F"/>
                </a:solidFill>
              </a:rPr>
              <a:t>high end </a:t>
            </a:r>
            <a:r>
              <a:rPr lang="de-DE" dirty="0" err="1">
                <a:solidFill>
                  <a:srgbClr val="524F4F"/>
                </a:solidFill>
              </a:rPr>
              <a:t>scenario</a:t>
            </a:r>
            <a:endParaRPr lang="de-DE" dirty="0">
              <a:cs typeface="Calibri"/>
            </a:endParaRPr>
          </a:p>
        </p:txBody>
      </p:sp>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900797" y="3305716"/>
            <a:ext cx="1518237" cy="676650"/>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923330"/>
          </a:xfrm>
          <a:prstGeom prst="rect">
            <a:avLst/>
          </a:prstGeom>
        </p:spPr>
        <p:txBody>
          <a:bodyPr wrap="square">
            <a:spAutoFit/>
          </a:bodyPr>
          <a:lstStyle/>
          <a:p>
            <a:r>
              <a:rPr lang="sv-SE" dirty="0">
                <a:cs typeface="Calibri"/>
              </a:rPr>
              <a:t>Strong increase in flood risk mid – end of century</a:t>
            </a:r>
            <a:endParaRPr lang="en-DE" dirty="0"/>
          </a:p>
        </p:txBody>
      </p:sp>
      <p:pic>
        <p:nvPicPr>
          <p:cNvPr id="1026" name="Picture 2" descr="Flooding near Forthampton which is next to Tewkesbury, Gloucestershire.">
            <a:extLst>
              <a:ext uri="{FF2B5EF4-FFF2-40B4-BE49-F238E27FC236}">
                <a16:creationId xmlns:a16="http://schemas.microsoft.com/office/drawing/2014/main" id="{B77FFD8C-23FC-4AC6-B01D-BAB29BFB1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1">
            <a:extLst>
              <a:ext uri="{FF2B5EF4-FFF2-40B4-BE49-F238E27FC236}">
                <a16:creationId xmlns:a16="http://schemas.microsoft.com/office/drawing/2014/main" id="{C96F8E37-9449-49FD-8BBB-5A7F410476B1}"/>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Exe) – </a:t>
            </a:r>
            <a:r>
              <a:rPr lang="de-DE" sz="2400" b="1" dirty="0" err="1">
                <a:solidFill>
                  <a:srgbClr val="FF0000"/>
                </a:solidFill>
              </a:rPr>
              <a:t>hot</a:t>
            </a:r>
            <a:r>
              <a:rPr lang="de-DE" sz="2400" b="1" dirty="0">
                <a:solidFill>
                  <a:srgbClr val="FF0000"/>
                </a:solidFill>
              </a:rPr>
              <a:t> </a:t>
            </a:r>
            <a:r>
              <a:rPr lang="de-DE" sz="2400" b="1" dirty="0" err="1">
                <a:solidFill>
                  <a:srgbClr val="FF0000"/>
                </a:solidFill>
              </a:rPr>
              <a:t>scenario</a:t>
            </a:r>
            <a:r>
              <a:rPr lang="de-DE" sz="2400" b="1" dirty="0">
                <a:solidFill>
                  <a:srgbClr val="FF0000"/>
                </a:solidFill>
              </a:rPr>
              <a:t> RCP585</a:t>
            </a:r>
            <a:endParaRPr lang="de-DE" sz="2400" b="1" dirty="0">
              <a:solidFill>
                <a:srgbClr val="FF0000"/>
              </a:solidFill>
              <a:cs typeface="Calibri"/>
            </a:endParaRPr>
          </a:p>
        </p:txBody>
      </p:sp>
      <p:grpSp>
        <p:nvGrpSpPr>
          <p:cNvPr id="19" name="Group 18">
            <a:extLst>
              <a:ext uri="{FF2B5EF4-FFF2-40B4-BE49-F238E27FC236}">
                <a16:creationId xmlns:a16="http://schemas.microsoft.com/office/drawing/2014/main" id="{0EB68CA8-7D4B-4EDF-93C8-13BDE5B01218}"/>
              </a:ext>
            </a:extLst>
          </p:cNvPr>
          <p:cNvGrpSpPr/>
          <p:nvPr/>
        </p:nvGrpSpPr>
        <p:grpSpPr>
          <a:xfrm>
            <a:off x="4970584" y="3429000"/>
            <a:ext cx="779248" cy="2166816"/>
            <a:chOff x="4970584" y="3429000"/>
            <a:chExt cx="779248" cy="2166816"/>
          </a:xfrm>
        </p:grpSpPr>
        <p:cxnSp>
          <p:nvCxnSpPr>
            <p:cNvPr id="9" name="Straight Connector 8">
              <a:extLst>
                <a:ext uri="{FF2B5EF4-FFF2-40B4-BE49-F238E27FC236}">
                  <a16:creationId xmlns:a16="http://schemas.microsoft.com/office/drawing/2014/main" id="{D9B15B9E-8950-44CF-A8D2-36AD0A177C40}"/>
                </a:ext>
              </a:extLst>
            </p:cNvPr>
            <p:cNvCxnSpPr>
              <a:cxnSpLocks/>
            </p:cNvCxnSpPr>
            <p:nvPr/>
          </p:nvCxnSpPr>
          <p:spPr>
            <a:xfrm flipV="1">
              <a:off x="4970584" y="3429000"/>
              <a:ext cx="0" cy="2166816"/>
            </a:xfrm>
            <a:prstGeom prst="line">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A87883B-D0ED-4D08-9550-3C7624B0878E}"/>
                </a:ext>
              </a:extLst>
            </p:cNvPr>
            <p:cNvSpPr/>
            <p:nvPr/>
          </p:nvSpPr>
          <p:spPr>
            <a:xfrm>
              <a:off x="5000716" y="4429178"/>
              <a:ext cx="749116" cy="369332"/>
            </a:xfrm>
            <a:prstGeom prst="rect">
              <a:avLst/>
            </a:prstGeom>
          </p:spPr>
          <p:txBody>
            <a:bodyPr wrap="none">
              <a:spAutoFit/>
            </a:bodyPr>
            <a:lstStyle/>
            <a:p>
              <a:r>
                <a:rPr lang="sv-SE" dirty="0">
                  <a:cs typeface="Calibri"/>
                </a:rPr>
                <a:t>More </a:t>
              </a:r>
              <a:endParaRPr lang="en-DE" dirty="0"/>
            </a:p>
          </p:txBody>
        </p:sp>
      </p:grpSp>
      <p:grpSp>
        <p:nvGrpSpPr>
          <p:cNvPr id="21" name="Group 20">
            <a:extLst>
              <a:ext uri="{FF2B5EF4-FFF2-40B4-BE49-F238E27FC236}">
                <a16:creationId xmlns:a16="http://schemas.microsoft.com/office/drawing/2014/main" id="{7D080D59-AABD-44DD-82F8-D0EA757A6A11}"/>
              </a:ext>
            </a:extLst>
          </p:cNvPr>
          <p:cNvGrpSpPr/>
          <p:nvPr/>
        </p:nvGrpSpPr>
        <p:grpSpPr>
          <a:xfrm>
            <a:off x="2461846" y="4118708"/>
            <a:ext cx="2508738" cy="677330"/>
            <a:chOff x="2461846" y="4118708"/>
            <a:chExt cx="2508738" cy="677330"/>
          </a:xfrm>
        </p:grpSpPr>
        <p:cxnSp>
          <p:nvCxnSpPr>
            <p:cNvPr id="16" name="Straight Connector 15">
              <a:extLst>
                <a:ext uri="{FF2B5EF4-FFF2-40B4-BE49-F238E27FC236}">
                  <a16:creationId xmlns:a16="http://schemas.microsoft.com/office/drawing/2014/main" id="{E14AA11C-9149-4879-A0EE-7C69042FA247}"/>
                </a:ext>
              </a:extLst>
            </p:cNvPr>
            <p:cNvCxnSpPr>
              <a:cxnSpLocks/>
            </p:cNvCxnSpPr>
            <p:nvPr/>
          </p:nvCxnSpPr>
          <p:spPr>
            <a:xfrm>
              <a:off x="2461846" y="4118708"/>
              <a:ext cx="2508738" cy="0"/>
            </a:xfrm>
            <a:prstGeom prst="line">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FA59933-8503-45E4-B644-BD997F4A6F5B}"/>
                </a:ext>
              </a:extLst>
            </p:cNvPr>
            <p:cNvSpPr/>
            <p:nvPr/>
          </p:nvSpPr>
          <p:spPr>
            <a:xfrm>
              <a:off x="3361844" y="4149707"/>
              <a:ext cx="741613" cy="646331"/>
            </a:xfrm>
            <a:prstGeom prst="rect">
              <a:avLst/>
            </a:prstGeom>
          </p:spPr>
          <p:txBody>
            <a:bodyPr wrap="none">
              <a:spAutoFit/>
            </a:bodyPr>
            <a:lstStyle/>
            <a:p>
              <a:pPr algn="ctr"/>
              <a:r>
                <a:rPr lang="sv-SE" dirty="0">
                  <a:cs typeface="Calibri"/>
                </a:rPr>
                <a:t>More</a:t>
              </a:r>
            </a:p>
            <a:p>
              <a:pPr algn="ctr"/>
              <a:r>
                <a:rPr lang="sv-SE" dirty="0">
                  <a:cs typeface="Calibri"/>
                </a:rPr>
                <a:t>often </a:t>
              </a:r>
              <a:endParaRPr lang="en-DE" dirty="0"/>
            </a:p>
          </p:txBody>
        </p:sp>
      </p:grpSp>
    </p:spTree>
    <p:extLst>
      <p:ext uri="{BB962C8B-B14F-4D97-AF65-F5344CB8AC3E}">
        <p14:creationId xmlns:p14="http://schemas.microsoft.com/office/powerpoint/2010/main" val="6096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green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37</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Exe) – </a:t>
            </a:r>
            <a:r>
              <a:rPr lang="de-DE" sz="2400" b="1" dirty="0" err="1">
                <a:solidFill>
                  <a:srgbClr val="00B050"/>
                </a:solidFill>
              </a:rPr>
              <a:t>green</a:t>
            </a:r>
            <a:r>
              <a:rPr lang="de-DE" sz="2400" b="1" dirty="0">
                <a:solidFill>
                  <a:srgbClr val="00B050"/>
                </a:solidFill>
              </a:rPr>
              <a:t> </a:t>
            </a:r>
            <a:r>
              <a:rPr lang="de-DE" sz="2400" b="1" dirty="0" err="1">
                <a:solidFill>
                  <a:srgbClr val="00B050"/>
                </a:solidFill>
              </a:rPr>
              <a:t>scenario</a:t>
            </a:r>
            <a:r>
              <a:rPr lang="de-DE" sz="2400" b="1" dirty="0">
                <a:solidFill>
                  <a:srgbClr val="00B050"/>
                </a:solidFill>
              </a:rPr>
              <a:t> RCP126</a:t>
            </a:r>
            <a:endParaRPr lang="de-DE" sz="2400" b="1" dirty="0">
              <a:solidFill>
                <a:srgbClr val="00B050"/>
              </a:solidFill>
              <a:cs typeface="Calibri"/>
            </a:endParaRPr>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2"/>
          <a:stretch>
            <a:fillRect/>
          </a:stretch>
        </p:blipFill>
        <p:spPr>
          <a:xfrm>
            <a:off x="10358625" y="229545"/>
            <a:ext cx="1439799" cy="523070"/>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2301796" y="2038525"/>
            <a:ext cx="5693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Exe – change in flood return levels </a:t>
            </a:r>
            <a:r>
              <a:rPr lang="de-DE" dirty="0">
                <a:solidFill>
                  <a:srgbClr val="524F4F"/>
                </a:solidFill>
              </a:rPr>
              <a:t>high end </a:t>
            </a:r>
            <a:r>
              <a:rPr lang="de-DE" dirty="0" err="1">
                <a:solidFill>
                  <a:srgbClr val="524F4F"/>
                </a:solidFill>
              </a:rPr>
              <a:t>scenario</a:t>
            </a:r>
            <a:endParaRPr lang="de-DE" dirty="0">
              <a:cs typeface="Calibri"/>
            </a:endParaRPr>
          </a:p>
        </p:txBody>
      </p:sp>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1200329"/>
          </a:xfrm>
          <a:prstGeom prst="rect">
            <a:avLst/>
          </a:prstGeom>
        </p:spPr>
        <p:txBody>
          <a:bodyPr wrap="square">
            <a:spAutoFit/>
          </a:bodyPr>
          <a:lstStyle/>
          <a:p>
            <a:r>
              <a:rPr lang="de-DE" dirty="0"/>
              <a:t>After </a:t>
            </a:r>
            <a:r>
              <a:rPr lang="de-DE" dirty="0" err="1"/>
              <a:t>increase</a:t>
            </a:r>
            <a:r>
              <a:rPr lang="de-DE" dirty="0"/>
              <a:t> </a:t>
            </a:r>
            <a:r>
              <a:rPr lang="de-DE" dirty="0" err="1"/>
              <a:t>until</a:t>
            </a:r>
            <a:r>
              <a:rPr lang="de-DE" dirty="0"/>
              <a:t> </a:t>
            </a:r>
            <a:r>
              <a:rPr lang="de-DE" dirty="0" err="1"/>
              <a:t>mid</a:t>
            </a:r>
            <a:r>
              <a:rPr lang="de-DE" dirty="0"/>
              <a:t> </a:t>
            </a:r>
            <a:r>
              <a:rPr lang="de-DE" dirty="0" err="1"/>
              <a:t>of</a:t>
            </a:r>
            <a:r>
              <a:rPr lang="de-DE" dirty="0"/>
              <a:t> </a:t>
            </a:r>
            <a:r>
              <a:rPr lang="de-DE" dirty="0" err="1"/>
              <a:t>the</a:t>
            </a:r>
            <a:r>
              <a:rPr lang="de-DE" dirty="0"/>
              <a:t> </a:t>
            </a:r>
            <a:r>
              <a:rPr lang="de-DE" dirty="0" err="1"/>
              <a:t>century</a:t>
            </a:r>
            <a:r>
              <a:rPr lang="de-DE" dirty="0"/>
              <a:t> a slow </a:t>
            </a:r>
            <a:r>
              <a:rPr lang="de-DE" dirty="0" err="1"/>
              <a:t>decrease</a:t>
            </a:r>
            <a:r>
              <a:rPr lang="de-DE" dirty="0"/>
              <a:t> in </a:t>
            </a:r>
            <a:r>
              <a:rPr lang="de-DE" dirty="0" err="1"/>
              <a:t>flood</a:t>
            </a:r>
            <a:r>
              <a:rPr lang="de-DE" dirty="0"/>
              <a:t> </a:t>
            </a:r>
            <a:r>
              <a:rPr lang="de-DE" dirty="0" err="1"/>
              <a:t>hazard</a:t>
            </a:r>
            <a:endParaRPr lang="en-DE" dirty="0"/>
          </a:p>
        </p:txBody>
      </p:sp>
      <p:pic>
        <p:nvPicPr>
          <p:cNvPr id="9" name="Picture 8">
            <a:extLst>
              <a:ext uri="{FF2B5EF4-FFF2-40B4-BE49-F238E27FC236}">
                <a16:creationId xmlns:a16="http://schemas.microsoft.com/office/drawing/2014/main" id="{952C8FE0-199D-455C-9B66-F22C31ABF55C}"/>
              </a:ext>
            </a:extLst>
          </p:cNvPr>
          <p:cNvPicPr>
            <a:picLocks noChangeAspect="1"/>
          </p:cNvPicPr>
          <p:nvPr/>
        </p:nvPicPr>
        <p:blipFill>
          <a:blip r:embed="rId3"/>
          <a:stretch>
            <a:fillRect/>
          </a:stretch>
        </p:blipFill>
        <p:spPr>
          <a:xfrm>
            <a:off x="1497782" y="1943987"/>
            <a:ext cx="6683319" cy="4412362"/>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739384" y="3870544"/>
            <a:ext cx="1220964" cy="396656"/>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feld 7">
            <a:extLst>
              <a:ext uri="{FF2B5EF4-FFF2-40B4-BE49-F238E27FC236}">
                <a16:creationId xmlns:a16="http://schemas.microsoft.com/office/drawing/2014/main" id="{76801AAE-329E-49EC-BCA9-DE62F854522D}"/>
              </a:ext>
            </a:extLst>
          </p:cNvPr>
          <p:cNvSpPr txBox="1"/>
          <p:nvPr/>
        </p:nvSpPr>
        <p:spPr>
          <a:xfrm>
            <a:off x="2301796" y="2033624"/>
            <a:ext cx="5693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Exe – change in flood return levels </a:t>
            </a:r>
            <a:r>
              <a:rPr lang="de-DE" dirty="0" err="1">
                <a:solidFill>
                  <a:srgbClr val="524F4F"/>
                </a:solidFill>
              </a:rPr>
              <a:t>low</a:t>
            </a:r>
            <a:r>
              <a:rPr lang="de-DE" dirty="0">
                <a:solidFill>
                  <a:srgbClr val="524F4F"/>
                </a:solidFill>
              </a:rPr>
              <a:t>-end </a:t>
            </a:r>
            <a:r>
              <a:rPr lang="de-DE" dirty="0" err="1">
                <a:solidFill>
                  <a:srgbClr val="524F4F"/>
                </a:solidFill>
              </a:rPr>
              <a:t>scenario</a:t>
            </a:r>
            <a:endParaRPr lang="de-DE" dirty="0">
              <a:cs typeface="Calibri"/>
            </a:endParaRPr>
          </a:p>
        </p:txBody>
      </p:sp>
      <p:pic>
        <p:nvPicPr>
          <p:cNvPr id="16" name="Picture 2" descr="Flooding near Forthampton which is next to Tewkesbury, Gloucestershire.">
            <a:extLst>
              <a:ext uri="{FF2B5EF4-FFF2-40B4-BE49-F238E27FC236}">
                <a16:creationId xmlns:a16="http://schemas.microsoft.com/office/drawing/2014/main" id="{EEA7C7CE-EA26-4CCC-8AFA-9B593EA12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672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BF838E-D742-4825-A067-17EFEEBF97B9}"/>
              </a:ext>
            </a:extLst>
          </p:cNvPr>
          <p:cNvPicPr>
            <a:picLocks noChangeAspect="1"/>
          </p:cNvPicPr>
          <p:nvPr/>
        </p:nvPicPr>
        <p:blipFill>
          <a:blip r:embed="rId2"/>
          <a:stretch>
            <a:fillRect/>
          </a:stretch>
        </p:blipFill>
        <p:spPr>
          <a:xfrm>
            <a:off x="1776212" y="1913730"/>
            <a:ext cx="6357938" cy="4807744"/>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hot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38</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2089359" y="2065568"/>
            <a:ext cx="59000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Tamar – change in flood return levels </a:t>
            </a:r>
            <a:r>
              <a:rPr lang="de-DE" dirty="0">
                <a:solidFill>
                  <a:srgbClr val="524F4F"/>
                </a:solidFill>
              </a:rPr>
              <a:t>high-end </a:t>
            </a:r>
            <a:r>
              <a:rPr lang="de-DE" dirty="0" err="1">
                <a:solidFill>
                  <a:srgbClr val="524F4F"/>
                </a:solidFill>
              </a:rPr>
              <a:t>scenario</a:t>
            </a:r>
            <a:endParaRPr lang="de-DE" dirty="0">
              <a:cs typeface="Calibri"/>
            </a:endParaRPr>
          </a:p>
        </p:txBody>
      </p:sp>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900797" y="3305716"/>
            <a:ext cx="1518237" cy="676650"/>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923330"/>
          </a:xfrm>
          <a:prstGeom prst="rect">
            <a:avLst/>
          </a:prstGeom>
        </p:spPr>
        <p:txBody>
          <a:bodyPr wrap="square">
            <a:spAutoFit/>
          </a:bodyPr>
          <a:lstStyle/>
          <a:p>
            <a:r>
              <a:rPr lang="sv-SE" dirty="0">
                <a:cs typeface="Calibri"/>
              </a:rPr>
              <a:t>Strong increase in flood risk mid – end of century</a:t>
            </a:r>
            <a:endParaRPr lang="en-DE" dirty="0"/>
          </a:p>
        </p:txBody>
      </p:sp>
      <p:pic>
        <p:nvPicPr>
          <p:cNvPr id="1026" name="Picture 2" descr="Flooding near Forthampton which is next to Tewkesbury, Gloucestershire.">
            <a:extLst>
              <a:ext uri="{FF2B5EF4-FFF2-40B4-BE49-F238E27FC236}">
                <a16:creationId xmlns:a16="http://schemas.microsoft.com/office/drawing/2014/main" id="{B77FFD8C-23FC-4AC6-B01D-BAB29BFB1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1">
            <a:extLst>
              <a:ext uri="{FF2B5EF4-FFF2-40B4-BE49-F238E27FC236}">
                <a16:creationId xmlns:a16="http://schemas.microsoft.com/office/drawing/2014/main" id="{C96F8E37-9449-49FD-8BBB-5A7F410476B1}"/>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Tamar) – </a:t>
            </a:r>
            <a:r>
              <a:rPr lang="de-DE" sz="2400" b="1" dirty="0" err="1">
                <a:solidFill>
                  <a:srgbClr val="FF0000"/>
                </a:solidFill>
              </a:rPr>
              <a:t>hot</a:t>
            </a:r>
            <a:r>
              <a:rPr lang="de-DE" sz="2400" b="1" dirty="0">
                <a:solidFill>
                  <a:srgbClr val="FF0000"/>
                </a:solidFill>
              </a:rPr>
              <a:t> </a:t>
            </a:r>
            <a:r>
              <a:rPr lang="de-DE" sz="2400" b="1" dirty="0" err="1">
                <a:solidFill>
                  <a:srgbClr val="FF0000"/>
                </a:solidFill>
              </a:rPr>
              <a:t>scenario</a:t>
            </a:r>
            <a:r>
              <a:rPr lang="de-DE" sz="2400" b="1" dirty="0">
                <a:solidFill>
                  <a:srgbClr val="FF0000"/>
                </a:solidFill>
              </a:rPr>
              <a:t> RCP585</a:t>
            </a:r>
            <a:endParaRPr lang="de-DE" sz="2400" b="1" dirty="0">
              <a:solidFill>
                <a:srgbClr val="FF0000"/>
              </a:solidFill>
              <a:cs typeface="Calibri"/>
            </a:endParaRPr>
          </a:p>
        </p:txBody>
      </p:sp>
      <p:sp>
        <p:nvSpPr>
          <p:cNvPr id="6" name="AutoShape 2" descr="http://127.0.0.1:36551/graphics/plot.png?width=890&amp;height=673&amp;randomizer=869398788">
            <a:extLst>
              <a:ext uri="{FF2B5EF4-FFF2-40B4-BE49-F238E27FC236}">
                <a16:creationId xmlns:a16="http://schemas.microsoft.com/office/drawing/2014/main" id="{C7C267AE-FF98-4877-8ED5-6C13E97BAB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Tree>
    <p:extLst>
      <p:ext uri="{BB962C8B-B14F-4D97-AF65-F5344CB8AC3E}">
        <p14:creationId xmlns:p14="http://schemas.microsoft.com/office/powerpoint/2010/main" val="3597744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32459B-39FF-4AC9-9BC7-6926018D4FDE}"/>
              </a:ext>
            </a:extLst>
          </p:cNvPr>
          <p:cNvPicPr>
            <a:picLocks noChangeAspect="1"/>
          </p:cNvPicPr>
          <p:nvPr/>
        </p:nvPicPr>
        <p:blipFill>
          <a:blip r:embed="rId2"/>
          <a:stretch>
            <a:fillRect/>
          </a:stretch>
        </p:blipFill>
        <p:spPr>
          <a:xfrm>
            <a:off x="1774825" y="1934369"/>
            <a:ext cx="6357938" cy="4807744"/>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Development of flood hazard – green scenario</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a:xfrm>
            <a:off x="8960348" y="6356349"/>
            <a:ext cx="2743200" cy="365125"/>
          </a:xfrm>
        </p:spPr>
        <p:txBody>
          <a:bodyPr/>
          <a:lstStyle/>
          <a:p>
            <a:fld id="{6B3F9B04-52E9-D64B-8808-0308FE78F2E0}" type="slidenum">
              <a:rPr lang="en-US" smtClean="0"/>
              <a:pPr/>
              <a:t>39</a:t>
            </a:fld>
            <a:endParaRPr lang="en-US"/>
          </a:p>
        </p:txBody>
      </p:sp>
      <p:sp>
        <p:nvSpPr>
          <p:cNvPr id="12" name="Textfeld 11">
            <a:extLst>
              <a:ext uri="{FF2B5EF4-FFF2-40B4-BE49-F238E27FC236}">
                <a16:creationId xmlns:a16="http://schemas.microsoft.com/office/drawing/2014/main" id="{A982F6D7-C0E2-45A8-98D5-FEE6C969E5A9}"/>
              </a:ext>
            </a:extLst>
          </p:cNvPr>
          <p:cNvSpPr txBox="1"/>
          <p:nvPr/>
        </p:nvSpPr>
        <p:spPr>
          <a:xfrm>
            <a:off x="496229" y="1146717"/>
            <a:ext cx="10961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Projected</a:t>
            </a:r>
            <a:r>
              <a:rPr lang="de-DE" sz="2400" b="1" dirty="0">
                <a:solidFill>
                  <a:srgbClr val="524F4F"/>
                </a:solidFill>
              </a:rPr>
              <a:t> </a:t>
            </a:r>
            <a:r>
              <a:rPr lang="de-DE" sz="2400" b="1" dirty="0" err="1">
                <a:solidFill>
                  <a:srgbClr val="524F4F"/>
                </a:solidFill>
              </a:rPr>
              <a:t>changes</a:t>
            </a:r>
            <a:r>
              <a:rPr lang="de-DE" sz="2400" b="1" dirty="0">
                <a:solidFill>
                  <a:srgbClr val="524F4F"/>
                </a:solidFill>
              </a:rPr>
              <a:t> in </a:t>
            </a:r>
            <a:r>
              <a:rPr lang="de-DE" sz="2400" b="1" dirty="0" err="1">
                <a:solidFill>
                  <a:srgbClr val="524F4F"/>
                </a:solidFill>
              </a:rPr>
              <a:t>flood</a:t>
            </a:r>
            <a:r>
              <a:rPr lang="de-DE" sz="2400" b="1" dirty="0">
                <a:solidFill>
                  <a:srgbClr val="524F4F"/>
                </a:solidFill>
              </a:rPr>
              <a:t> </a:t>
            </a:r>
            <a:r>
              <a:rPr lang="de-DE" sz="2400" b="1" dirty="0" err="1">
                <a:solidFill>
                  <a:srgbClr val="524F4F"/>
                </a:solidFill>
              </a:rPr>
              <a:t>hazard</a:t>
            </a:r>
            <a:r>
              <a:rPr lang="de-DE" sz="2400" b="1" dirty="0">
                <a:solidFill>
                  <a:srgbClr val="524F4F"/>
                </a:solidFill>
              </a:rPr>
              <a:t> (River Tamar) – </a:t>
            </a:r>
            <a:r>
              <a:rPr lang="de-DE" sz="2400" b="1" dirty="0" err="1">
                <a:solidFill>
                  <a:srgbClr val="00B050"/>
                </a:solidFill>
              </a:rPr>
              <a:t>green</a:t>
            </a:r>
            <a:r>
              <a:rPr lang="de-DE" sz="2400" b="1" dirty="0">
                <a:solidFill>
                  <a:srgbClr val="00B050"/>
                </a:solidFill>
              </a:rPr>
              <a:t> </a:t>
            </a:r>
            <a:r>
              <a:rPr lang="de-DE" sz="2400" b="1" dirty="0" err="1">
                <a:solidFill>
                  <a:srgbClr val="00B050"/>
                </a:solidFill>
              </a:rPr>
              <a:t>scenario</a:t>
            </a:r>
            <a:r>
              <a:rPr lang="de-DE" sz="2400" b="1" dirty="0">
                <a:solidFill>
                  <a:srgbClr val="00B050"/>
                </a:solidFill>
              </a:rPr>
              <a:t> RCP126</a:t>
            </a:r>
            <a:endParaRPr lang="de-DE" sz="2400" b="1" dirty="0">
              <a:solidFill>
                <a:srgbClr val="00B050"/>
              </a:solidFill>
              <a:cs typeface="Calibri"/>
            </a:endParaRPr>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sp>
        <p:nvSpPr>
          <p:cNvPr id="15" name="Rectangle 14">
            <a:extLst>
              <a:ext uri="{FF2B5EF4-FFF2-40B4-BE49-F238E27FC236}">
                <a16:creationId xmlns:a16="http://schemas.microsoft.com/office/drawing/2014/main" id="{8952933E-B8B4-48BF-8FDC-141040B952DF}"/>
              </a:ext>
            </a:extLst>
          </p:cNvPr>
          <p:cNvSpPr/>
          <p:nvPr/>
        </p:nvSpPr>
        <p:spPr>
          <a:xfrm>
            <a:off x="8960348" y="4013879"/>
            <a:ext cx="2051816" cy="1200329"/>
          </a:xfrm>
          <a:prstGeom prst="rect">
            <a:avLst/>
          </a:prstGeom>
        </p:spPr>
        <p:txBody>
          <a:bodyPr wrap="square">
            <a:spAutoFit/>
          </a:bodyPr>
          <a:lstStyle/>
          <a:p>
            <a:r>
              <a:rPr lang="de-DE" dirty="0"/>
              <a:t>After </a:t>
            </a:r>
            <a:r>
              <a:rPr lang="de-DE" dirty="0" err="1"/>
              <a:t>increase</a:t>
            </a:r>
            <a:r>
              <a:rPr lang="de-DE" dirty="0"/>
              <a:t> </a:t>
            </a:r>
            <a:r>
              <a:rPr lang="de-DE" dirty="0" err="1"/>
              <a:t>until</a:t>
            </a:r>
            <a:r>
              <a:rPr lang="de-DE" dirty="0"/>
              <a:t> </a:t>
            </a:r>
            <a:r>
              <a:rPr lang="de-DE" dirty="0" err="1"/>
              <a:t>mid</a:t>
            </a:r>
            <a:r>
              <a:rPr lang="de-DE" dirty="0"/>
              <a:t> </a:t>
            </a:r>
            <a:r>
              <a:rPr lang="de-DE" dirty="0" err="1"/>
              <a:t>of</a:t>
            </a:r>
            <a:r>
              <a:rPr lang="de-DE" dirty="0"/>
              <a:t> </a:t>
            </a:r>
            <a:r>
              <a:rPr lang="de-DE" dirty="0" err="1"/>
              <a:t>the</a:t>
            </a:r>
            <a:r>
              <a:rPr lang="de-DE" dirty="0"/>
              <a:t> </a:t>
            </a:r>
            <a:r>
              <a:rPr lang="de-DE" dirty="0" err="1"/>
              <a:t>century</a:t>
            </a:r>
            <a:r>
              <a:rPr lang="de-DE" dirty="0"/>
              <a:t> a </a:t>
            </a:r>
            <a:r>
              <a:rPr lang="de-DE" dirty="0" err="1"/>
              <a:t>stronger</a:t>
            </a:r>
            <a:r>
              <a:rPr lang="de-DE" dirty="0"/>
              <a:t> </a:t>
            </a:r>
            <a:r>
              <a:rPr lang="de-DE" dirty="0" err="1"/>
              <a:t>decrease</a:t>
            </a:r>
            <a:r>
              <a:rPr lang="de-DE" dirty="0"/>
              <a:t> in </a:t>
            </a:r>
            <a:r>
              <a:rPr lang="de-DE" dirty="0" err="1"/>
              <a:t>flood</a:t>
            </a:r>
            <a:r>
              <a:rPr lang="de-DE" dirty="0"/>
              <a:t> </a:t>
            </a:r>
            <a:r>
              <a:rPr lang="de-DE" dirty="0" err="1"/>
              <a:t>hazard</a:t>
            </a:r>
            <a:endParaRPr lang="en-DE" dirty="0"/>
          </a:p>
        </p:txBody>
      </p:sp>
      <p:cxnSp>
        <p:nvCxnSpPr>
          <p:cNvPr id="10" name="Straight Arrow Connector 9">
            <a:extLst>
              <a:ext uri="{FF2B5EF4-FFF2-40B4-BE49-F238E27FC236}">
                <a16:creationId xmlns:a16="http://schemas.microsoft.com/office/drawing/2014/main" id="{26037D28-59F3-4DA9-890E-F14E70C5AA3F}"/>
              </a:ext>
            </a:extLst>
          </p:cNvPr>
          <p:cNvCxnSpPr>
            <a:cxnSpLocks/>
          </p:cNvCxnSpPr>
          <p:nvPr/>
        </p:nvCxnSpPr>
        <p:spPr>
          <a:xfrm flipH="1" flipV="1">
            <a:off x="7739384" y="3870544"/>
            <a:ext cx="1220964" cy="396656"/>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descr="Flooding near Forthampton which is next to Tewkesbury, Gloucestershire.">
            <a:extLst>
              <a:ext uri="{FF2B5EF4-FFF2-40B4-BE49-F238E27FC236}">
                <a16:creationId xmlns:a16="http://schemas.microsoft.com/office/drawing/2014/main" id="{EEA7C7CE-EA26-4CCC-8AFA-9B593EA12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08" y="1639895"/>
            <a:ext cx="3384714" cy="189544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http://127.0.0.1:36551/graphics/plot.png?width=890&amp;height=673&amp;randomizer=-584835009">
            <a:extLst>
              <a:ext uri="{FF2B5EF4-FFF2-40B4-BE49-F238E27FC236}">
                <a16:creationId xmlns:a16="http://schemas.microsoft.com/office/drawing/2014/main" id="{E46E0D0A-C74E-4A40-B820-B26F2C3555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17" name="Textfeld 7">
            <a:extLst>
              <a:ext uri="{FF2B5EF4-FFF2-40B4-BE49-F238E27FC236}">
                <a16:creationId xmlns:a16="http://schemas.microsoft.com/office/drawing/2014/main" id="{D39FBA7A-FCCE-4E09-914C-2C409C9C91F7}"/>
              </a:ext>
            </a:extLst>
          </p:cNvPr>
          <p:cNvSpPr txBox="1"/>
          <p:nvPr/>
        </p:nvSpPr>
        <p:spPr>
          <a:xfrm>
            <a:off x="2089359" y="2065568"/>
            <a:ext cx="59000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cs typeface="Calibri"/>
              </a:rPr>
              <a:t>River Tamar – change in flood return levels low</a:t>
            </a:r>
            <a:r>
              <a:rPr lang="de-DE" dirty="0">
                <a:solidFill>
                  <a:srgbClr val="524F4F"/>
                </a:solidFill>
              </a:rPr>
              <a:t>-end </a:t>
            </a:r>
            <a:r>
              <a:rPr lang="de-DE" dirty="0" err="1">
                <a:solidFill>
                  <a:srgbClr val="524F4F"/>
                </a:solidFill>
              </a:rPr>
              <a:t>scenario</a:t>
            </a:r>
            <a:endParaRPr lang="de-DE" dirty="0">
              <a:cs typeface="Calibri"/>
            </a:endParaRPr>
          </a:p>
        </p:txBody>
      </p:sp>
    </p:spTree>
    <p:extLst>
      <p:ext uri="{BB962C8B-B14F-4D97-AF65-F5344CB8AC3E}">
        <p14:creationId xmlns:p14="http://schemas.microsoft.com/office/powerpoint/2010/main" val="420107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EBE719-FBD0-4B5E-BA6B-33D2BCCA95EB}"/>
              </a:ext>
            </a:extLst>
          </p:cNvPr>
          <p:cNvSpPr>
            <a:spLocks noGrp="1"/>
          </p:cNvSpPr>
          <p:nvPr>
            <p:ph idx="1"/>
          </p:nvPr>
        </p:nvSpPr>
        <p:spPr>
          <a:xfrm>
            <a:off x="411317" y="1703950"/>
            <a:ext cx="11507391" cy="4689056"/>
          </a:xfrm>
        </p:spPr>
        <p:txBody>
          <a:bodyPr>
            <a:normAutofit fontScale="62500" lnSpcReduction="20000"/>
          </a:bodyPr>
          <a:lstStyle/>
          <a:p>
            <a:pPr marL="0" indent="0">
              <a:buNone/>
            </a:pPr>
            <a:r>
              <a:rPr lang="en-US" sz="3400" dirty="0"/>
              <a:t>However, in the course of the project, it turned out that the demonstrators had a demand for climate scenario and climate impact information from the start, while the deliverable D2.2 is due in month 36. </a:t>
            </a:r>
          </a:p>
          <a:p>
            <a:pPr marL="0" indent="0">
              <a:buNone/>
            </a:pPr>
            <a:r>
              <a:rPr lang="en-US" sz="3400" dirty="0"/>
              <a:t>Also, it became obvious that the partners and end users had problems to understand the nature, underlying assumptions and amount of data available for them, although support was granted by PIK, CMCC and other involved partners. The data availability and description were also a demand from the midterm review. </a:t>
            </a:r>
          </a:p>
          <a:p>
            <a:pPr marL="0" indent="0">
              <a:buNone/>
            </a:pPr>
            <a:r>
              <a:rPr lang="en-US" dirty="0"/>
              <a:t>The updated objectives of Deliverable 2.2 are therefore:</a:t>
            </a:r>
          </a:p>
          <a:p>
            <a:pPr marL="514350" indent="-514350">
              <a:buFont typeface="+mj-lt"/>
              <a:buAutoNum type="arabicPeriod"/>
            </a:pPr>
            <a:r>
              <a:rPr lang="en-US" dirty="0"/>
              <a:t>To provide climate and climate change impacts on bio-physical quantities streamlined to demonstrators throughout the project from its early phases (feeds into D2.1)</a:t>
            </a:r>
          </a:p>
          <a:p>
            <a:pPr marL="514350" indent="-514350">
              <a:buFont typeface="+mj-lt"/>
              <a:buAutoNum type="arabicPeriod"/>
            </a:pPr>
            <a:r>
              <a:rPr lang="en-US" dirty="0"/>
              <a:t>To support demonstrators in their workshops and products with information and presentations on climate change risks and related impacts in their region</a:t>
            </a:r>
          </a:p>
          <a:p>
            <a:pPr marL="514350" indent="-514350">
              <a:buFont typeface="+mj-lt"/>
              <a:buAutoNum type="arabicPeriod"/>
            </a:pPr>
            <a:r>
              <a:rPr lang="en-US" dirty="0"/>
              <a:t>To upscale impacts and to support design of possible adaptation measures to the EU scale with high resolution</a:t>
            </a:r>
          </a:p>
          <a:p>
            <a:pPr marL="514350" indent="-514350">
              <a:buFont typeface="+mj-lt"/>
              <a:buAutoNum type="arabicPeriod"/>
            </a:pPr>
            <a:r>
              <a:rPr lang="en-US" dirty="0"/>
              <a:t>To visualize and make available the data and information via an easy to use web portal</a:t>
            </a:r>
          </a:p>
        </p:txBody>
      </p:sp>
      <p:sp>
        <p:nvSpPr>
          <p:cNvPr id="3" name="Title 2">
            <a:extLst>
              <a:ext uri="{FF2B5EF4-FFF2-40B4-BE49-F238E27FC236}">
                <a16:creationId xmlns:a16="http://schemas.microsoft.com/office/drawing/2014/main" id="{604447BF-1703-429C-A808-87EF23F28D4D}"/>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937C2B15-2FC7-4070-8E44-87FEAB39406A}"/>
              </a:ext>
            </a:extLst>
          </p:cNvPr>
          <p:cNvSpPr>
            <a:spLocks noGrp="1"/>
          </p:cNvSpPr>
          <p:nvPr>
            <p:ph type="sldNum" sz="quarter" idx="12"/>
          </p:nvPr>
        </p:nvSpPr>
        <p:spPr/>
        <p:txBody>
          <a:bodyPr/>
          <a:lstStyle/>
          <a:p>
            <a:fld id="{6B3F9B04-52E9-D64B-8808-0308FE78F2E0}" type="slidenum">
              <a:rPr lang="en-US" smtClean="0"/>
              <a:pPr/>
              <a:t>4</a:t>
            </a:fld>
            <a:endParaRPr lang="en-US"/>
          </a:p>
        </p:txBody>
      </p:sp>
      <p:sp>
        <p:nvSpPr>
          <p:cNvPr id="5" name="Text Placeholder 4">
            <a:extLst>
              <a:ext uri="{FF2B5EF4-FFF2-40B4-BE49-F238E27FC236}">
                <a16:creationId xmlns:a16="http://schemas.microsoft.com/office/drawing/2014/main" id="{7BD9AD58-8776-45E0-9866-7C6B21E52416}"/>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15440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20D96A-D12E-4A3A-A077-2C2FA81D3B73}"/>
              </a:ext>
            </a:extLst>
          </p:cNvPr>
          <p:cNvPicPr>
            <a:picLocks noChangeAspect="1"/>
          </p:cNvPicPr>
          <p:nvPr/>
        </p:nvPicPr>
        <p:blipFill>
          <a:blip r:embed="rId3"/>
          <a:stretch>
            <a:fillRect/>
          </a:stretch>
        </p:blipFill>
        <p:spPr>
          <a:xfrm>
            <a:off x="9236"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processes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40</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4"/>
          <a:stretch>
            <a:fillRect/>
          </a:stretch>
        </p:blipFill>
        <p:spPr>
          <a:xfrm>
            <a:off x="10358625" y="229545"/>
            <a:ext cx="1439799" cy="523070"/>
          </a:xfrm>
          <a:prstGeom prst="rect">
            <a:avLst/>
          </a:prstGeom>
        </p:spPr>
      </p:pic>
      <p:sp>
        <p:nvSpPr>
          <p:cNvPr id="8" name="Textfeld 7">
            <a:extLst>
              <a:ext uri="{FF2B5EF4-FFF2-40B4-BE49-F238E27FC236}">
                <a16:creationId xmlns:a16="http://schemas.microsoft.com/office/drawing/2014/main" id="{1435A7C0-2D8E-2B45-D077-563549E71F2D}"/>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 (arable land)</a:t>
            </a:r>
            <a:endParaRPr lang="de-DE" sz="2000" dirty="0">
              <a:cs typeface="Calibri"/>
            </a:endParaRPr>
          </a:p>
        </p:txBody>
      </p:sp>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2542DF-817D-4204-97A6-0F9B68DAF4B6}"/>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3" name="Rectangle 12">
            <a:extLst>
              <a:ext uri="{FF2B5EF4-FFF2-40B4-BE49-F238E27FC236}">
                <a16:creationId xmlns:a16="http://schemas.microsoft.com/office/drawing/2014/main" id="{4D3FF4AA-1CEE-4798-A208-D36DB2982421}"/>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
        <p:nvSpPr>
          <p:cNvPr id="15" name="Rectangle 14">
            <a:extLst>
              <a:ext uri="{FF2B5EF4-FFF2-40B4-BE49-F238E27FC236}">
                <a16:creationId xmlns:a16="http://schemas.microsoft.com/office/drawing/2014/main" id="{09F3997F-DE82-4DAB-94A8-B22537B2C22A}"/>
              </a:ext>
            </a:extLst>
          </p:cNvPr>
          <p:cNvSpPr/>
          <p:nvPr/>
        </p:nvSpPr>
        <p:spPr>
          <a:xfrm>
            <a:off x="3650667" y="2098028"/>
            <a:ext cx="1380571" cy="369332"/>
          </a:xfrm>
          <a:prstGeom prst="rect">
            <a:avLst/>
          </a:prstGeom>
          <a:solidFill>
            <a:schemeClr val="bg1"/>
          </a:solidFill>
          <a:ln>
            <a:solidFill>
              <a:srgbClr val="FF0000"/>
            </a:solidFill>
          </a:ln>
        </p:spPr>
        <p:txBody>
          <a:bodyPr wrap="none">
            <a:spAutoFit/>
          </a:bodyPr>
          <a:lstStyle/>
          <a:p>
            <a:pPr algn="ctr"/>
            <a:r>
              <a:rPr lang="de-DE" dirty="0" err="1">
                <a:solidFill>
                  <a:srgbClr val="0070C0"/>
                </a:solidFill>
                <a:cs typeface="Calibri"/>
              </a:rPr>
              <a:t>precipitation</a:t>
            </a:r>
            <a:endParaRPr lang="de-DE" dirty="0">
              <a:solidFill>
                <a:srgbClr val="0070C0"/>
              </a:solidFill>
              <a:cs typeface="Calibri"/>
            </a:endParaRPr>
          </a:p>
        </p:txBody>
      </p:sp>
      <p:sp>
        <p:nvSpPr>
          <p:cNvPr id="10" name="Rectangle 9">
            <a:extLst>
              <a:ext uri="{FF2B5EF4-FFF2-40B4-BE49-F238E27FC236}">
                <a16:creationId xmlns:a16="http://schemas.microsoft.com/office/drawing/2014/main" id="{8CD66E33-6FE7-4674-96F6-0C4EA8B049B2}"/>
              </a:ext>
            </a:extLst>
          </p:cNvPr>
          <p:cNvSpPr/>
          <p:nvPr/>
        </p:nvSpPr>
        <p:spPr>
          <a:xfrm>
            <a:off x="4294047" y="4252654"/>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6" name="Straight Connector 15">
            <a:extLst>
              <a:ext uri="{FF2B5EF4-FFF2-40B4-BE49-F238E27FC236}">
                <a16:creationId xmlns:a16="http://schemas.microsoft.com/office/drawing/2014/main" id="{D01F36CF-F5EE-4B2E-8D26-8B76001478F5}"/>
              </a:ext>
            </a:extLst>
          </p:cNvPr>
          <p:cNvCxnSpPr>
            <a:cxnSpLocks/>
          </p:cNvCxnSpPr>
          <p:nvPr/>
        </p:nvCxnSpPr>
        <p:spPr>
          <a:xfrm>
            <a:off x="600364" y="5560290"/>
            <a:ext cx="33250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261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89197D-B689-49D8-9A4B-0575C6673A10}"/>
              </a:ext>
            </a:extLst>
          </p:cNvPr>
          <p:cNvPicPr>
            <a:picLocks noChangeAspect="1"/>
          </p:cNvPicPr>
          <p:nvPr/>
        </p:nvPicPr>
        <p:blipFill>
          <a:blip r:embed="rId2"/>
          <a:stretch>
            <a:fillRect/>
          </a:stretch>
        </p:blipFill>
        <p:spPr>
          <a:xfrm>
            <a:off x="9236"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41</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639781" y="2137877"/>
            <a:ext cx="1519647" cy="369332"/>
          </a:xfrm>
          <a:prstGeom prst="rect">
            <a:avLst/>
          </a:prstGeom>
          <a:solidFill>
            <a:schemeClr val="bg1"/>
          </a:solidFill>
          <a:ln>
            <a:solidFill>
              <a:srgbClr val="FF0000"/>
            </a:solidFill>
          </a:ln>
        </p:spPr>
        <p:txBody>
          <a:bodyPr wrap="none">
            <a:spAutoFit/>
          </a:bodyPr>
          <a:lstStyle/>
          <a:p>
            <a:pPr algn="ctr"/>
            <a:r>
              <a:rPr lang="de-DE" dirty="0">
                <a:cs typeface="Calibri"/>
              </a:rPr>
              <a:t>Surface </a:t>
            </a:r>
            <a:r>
              <a:rPr lang="de-DE" dirty="0" err="1">
                <a:cs typeface="Calibri"/>
              </a:rPr>
              <a:t>runoff</a:t>
            </a:r>
            <a:endParaRPr lang="de-DE" dirty="0">
              <a:cs typeface="Calibri"/>
            </a:endParaRPr>
          </a:p>
        </p:txBody>
      </p:sp>
      <p:sp>
        <p:nvSpPr>
          <p:cNvPr id="16" name="Rectangle 15">
            <a:extLst>
              <a:ext uri="{FF2B5EF4-FFF2-40B4-BE49-F238E27FC236}">
                <a16:creationId xmlns:a16="http://schemas.microsoft.com/office/drawing/2014/main" id="{DA1BDE14-750F-4484-97C4-7D76F3824549}"/>
              </a:ext>
            </a:extLst>
          </p:cNvPr>
          <p:cNvSpPr/>
          <p:nvPr/>
        </p:nvSpPr>
        <p:spPr>
          <a:xfrm>
            <a:off x="4555332" y="4133681"/>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7">
            <a:extLst>
              <a:ext uri="{FF2B5EF4-FFF2-40B4-BE49-F238E27FC236}">
                <a16:creationId xmlns:a16="http://schemas.microsoft.com/office/drawing/2014/main" id="{99976FB7-F713-4164-918F-2BE22CE3A138}"/>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8" name="Rectangle 17">
            <a:extLst>
              <a:ext uri="{FF2B5EF4-FFF2-40B4-BE49-F238E27FC236}">
                <a16:creationId xmlns:a16="http://schemas.microsoft.com/office/drawing/2014/main" id="{1CF3AA36-BE84-4402-B3AB-6648A6AF380F}"/>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9" name="Rectangle 18">
            <a:extLst>
              <a:ext uri="{FF2B5EF4-FFF2-40B4-BE49-F238E27FC236}">
                <a16:creationId xmlns:a16="http://schemas.microsoft.com/office/drawing/2014/main" id="{2ADEDC1B-5654-4FC0-A764-02DDD1B9A539}"/>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205200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5FC808-3A86-4663-B6C3-CA0F6B4D1F5F}"/>
              </a:ext>
            </a:extLst>
          </p:cNvPr>
          <p:cNvPicPr>
            <a:picLocks noChangeAspect="1"/>
          </p:cNvPicPr>
          <p:nvPr/>
        </p:nvPicPr>
        <p:blipFill>
          <a:blip r:embed="rId2"/>
          <a:stretch>
            <a:fillRect/>
          </a:stretch>
        </p:blipFill>
        <p:spPr>
          <a:xfrm>
            <a:off x="9236" y="1759267"/>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42</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198171" y="2137877"/>
            <a:ext cx="2310504" cy="369332"/>
          </a:xfrm>
          <a:prstGeom prst="rect">
            <a:avLst/>
          </a:prstGeom>
          <a:solidFill>
            <a:schemeClr val="bg1"/>
          </a:solidFill>
          <a:ln>
            <a:solidFill>
              <a:srgbClr val="FF0000"/>
            </a:solidFill>
          </a:ln>
        </p:spPr>
        <p:txBody>
          <a:bodyPr wrap="none">
            <a:spAutoFit/>
          </a:bodyPr>
          <a:lstStyle/>
          <a:p>
            <a:pPr algn="ctr"/>
            <a:r>
              <a:rPr lang="de-DE" dirty="0" err="1">
                <a:solidFill>
                  <a:schemeClr val="accent1">
                    <a:lumMod val="60000"/>
                    <a:lumOff val="40000"/>
                  </a:schemeClr>
                </a:solidFill>
                <a:cs typeface="Calibri"/>
              </a:rPr>
              <a:t>Groundwater</a:t>
            </a:r>
            <a:r>
              <a:rPr lang="de-DE" dirty="0">
                <a:solidFill>
                  <a:schemeClr val="accent1">
                    <a:lumMod val="60000"/>
                    <a:lumOff val="40000"/>
                  </a:schemeClr>
                </a:solidFill>
                <a:cs typeface="Calibri"/>
              </a:rPr>
              <a:t> </a:t>
            </a:r>
            <a:r>
              <a:rPr lang="de-DE" dirty="0" err="1">
                <a:solidFill>
                  <a:schemeClr val="accent1">
                    <a:lumMod val="60000"/>
                    <a:lumOff val="40000"/>
                  </a:schemeClr>
                </a:solidFill>
                <a:cs typeface="Calibri"/>
              </a:rPr>
              <a:t>recharge</a:t>
            </a:r>
            <a:endParaRPr lang="de-DE" dirty="0">
              <a:solidFill>
                <a:schemeClr val="accent1">
                  <a:lumMod val="60000"/>
                  <a:lumOff val="40000"/>
                </a:schemeClr>
              </a:solidFill>
              <a:cs typeface="Calibri"/>
            </a:endParaRPr>
          </a:p>
        </p:txBody>
      </p:sp>
      <p:sp>
        <p:nvSpPr>
          <p:cNvPr id="16" name="Rectangle 15">
            <a:extLst>
              <a:ext uri="{FF2B5EF4-FFF2-40B4-BE49-F238E27FC236}">
                <a16:creationId xmlns:a16="http://schemas.microsoft.com/office/drawing/2014/main" id="{AF65F573-3ED1-4F21-9404-BE38CCA5A0BF}"/>
              </a:ext>
            </a:extLst>
          </p:cNvPr>
          <p:cNvSpPr/>
          <p:nvPr/>
        </p:nvSpPr>
        <p:spPr>
          <a:xfrm>
            <a:off x="4555332" y="4239490"/>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7">
            <a:extLst>
              <a:ext uri="{FF2B5EF4-FFF2-40B4-BE49-F238E27FC236}">
                <a16:creationId xmlns:a16="http://schemas.microsoft.com/office/drawing/2014/main" id="{617CEAA7-16A5-4203-9D5F-221ACB8CE222}"/>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8" name="Rectangle 17">
            <a:extLst>
              <a:ext uri="{FF2B5EF4-FFF2-40B4-BE49-F238E27FC236}">
                <a16:creationId xmlns:a16="http://schemas.microsoft.com/office/drawing/2014/main" id="{861352F5-B2DC-42C9-9E14-00B835CF38C3}"/>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9" name="Rectangle 18">
            <a:extLst>
              <a:ext uri="{FF2B5EF4-FFF2-40B4-BE49-F238E27FC236}">
                <a16:creationId xmlns:a16="http://schemas.microsoft.com/office/drawing/2014/main" id="{ED411F31-60E4-4C4D-8271-B7808242AFA6}"/>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2542926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4257E-6972-443A-B09A-0CAC3B0530FF}"/>
              </a:ext>
            </a:extLst>
          </p:cNvPr>
          <p:cNvPicPr>
            <a:picLocks noChangeAspect="1"/>
          </p:cNvPicPr>
          <p:nvPr/>
        </p:nvPicPr>
        <p:blipFill>
          <a:blip r:embed="rId2"/>
          <a:stretch>
            <a:fillRect/>
          </a:stretch>
        </p:blipFill>
        <p:spPr>
          <a:xfrm>
            <a:off x="13614"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43</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367577" y="2137877"/>
            <a:ext cx="1953227" cy="369332"/>
          </a:xfrm>
          <a:prstGeom prst="rect">
            <a:avLst/>
          </a:prstGeom>
          <a:solidFill>
            <a:schemeClr val="bg1"/>
          </a:solidFill>
          <a:ln>
            <a:solidFill>
              <a:srgbClr val="FF0000"/>
            </a:solidFill>
          </a:ln>
        </p:spPr>
        <p:txBody>
          <a:bodyPr wrap="none">
            <a:spAutoFit/>
          </a:bodyPr>
          <a:lstStyle/>
          <a:p>
            <a:pPr algn="ctr"/>
            <a:r>
              <a:rPr lang="de-DE" dirty="0" err="1">
                <a:solidFill>
                  <a:schemeClr val="accent2"/>
                </a:solidFill>
                <a:cs typeface="Calibri"/>
              </a:rPr>
              <a:t>Evapotranspiration</a:t>
            </a:r>
            <a:endParaRPr lang="de-DE" dirty="0">
              <a:solidFill>
                <a:schemeClr val="accent2"/>
              </a:solidFill>
              <a:cs typeface="Calibri"/>
            </a:endParaRPr>
          </a:p>
        </p:txBody>
      </p:sp>
      <p:sp>
        <p:nvSpPr>
          <p:cNvPr id="16" name="Rectangle 15">
            <a:extLst>
              <a:ext uri="{FF2B5EF4-FFF2-40B4-BE49-F238E27FC236}">
                <a16:creationId xmlns:a16="http://schemas.microsoft.com/office/drawing/2014/main" id="{C5C1A1F2-99A6-4715-945D-35CC68693A25}"/>
              </a:ext>
            </a:extLst>
          </p:cNvPr>
          <p:cNvSpPr/>
          <p:nvPr/>
        </p:nvSpPr>
        <p:spPr>
          <a:xfrm>
            <a:off x="4402743" y="4303856"/>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Textfeld 7">
            <a:extLst>
              <a:ext uri="{FF2B5EF4-FFF2-40B4-BE49-F238E27FC236}">
                <a16:creationId xmlns:a16="http://schemas.microsoft.com/office/drawing/2014/main" id="{CA0D2471-BF7F-4AB8-BE2F-F5F9F1CBC65F}"/>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8" name="Rectangle 17">
            <a:extLst>
              <a:ext uri="{FF2B5EF4-FFF2-40B4-BE49-F238E27FC236}">
                <a16:creationId xmlns:a16="http://schemas.microsoft.com/office/drawing/2014/main" id="{CB19403C-E6F0-4C05-B431-D08A31D6F3BC}"/>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19" name="Rectangle 18">
            <a:extLst>
              <a:ext uri="{FF2B5EF4-FFF2-40B4-BE49-F238E27FC236}">
                <a16:creationId xmlns:a16="http://schemas.microsoft.com/office/drawing/2014/main" id="{75C2452F-CA8A-4391-9DF9-EAB93760BA9C}"/>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3563661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05D0C7-EE37-4A16-B4DE-57838779F139}"/>
              </a:ext>
            </a:extLst>
          </p:cNvPr>
          <p:cNvPicPr>
            <a:picLocks noChangeAspect="1"/>
          </p:cNvPicPr>
          <p:nvPr/>
        </p:nvPicPr>
        <p:blipFill>
          <a:blip r:embed="rId2"/>
          <a:stretch>
            <a:fillRect/>
          </a:stretch>
        </p:blipFill>
        <p:spPr>
          <a:xfrm>
            <a:off x="5439" y="1762462"/>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44</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592660" y="2137877"/>
            <a:ext cx="1632371" cy="369332"/>
          </a:xfrm>
          <a:prstGeom prst="rect">
            <a:avLst/>
          </a:prstGeom>
          <a:solidFill>
            <a:schemeClr val="bg1"/>
          </a:solidFill>
          <a:ln>
            <a:solidFill>
              <a:srgbClr val="FF0000"/>
            </a:solidFill>
          </a:ln>
        </p:spPr>
        <p:txBody>
          <a:bodyPr wrap="none">
            <a:spAutoFit/>
          </a:bodyPr>
          <a:lstStyle/>
          <a:p>
            <a:pPr algn="ctr"/>
            <a:r>
              <a:rPr lang="de-DE" dirty="0">
                <a:solidFill>
                  <a:schemeClr val="accent6">
                    <a:lumMod val="75000"/>
                  </a:schemeClr>
                </a:solidFill>
                <a:cs typeface="Calibri"/>
              </a:rPr>
              <a:t>Leaf Area Index</a:t>
            </a:r>
          </a:p>
        </p:txBody>
      </p:sp>
      <p:sp>
        <p:nvSpPr>
          <p:cNvPr id="16" name="Rectangle 15">
            <a:extLst>
              <a:ext uri="{FF2B5EF4-FFF2-40B4-BE49-F238E27FC236}">
                <a16:creationId xmlns:a16="http://schemas.microsoft.com/office/drawing/2014/main" id="{EBA45E18-7B2B-4E40-B259-A7CB5390F5D8}"/>
              </a:ext>
            </a:extLst>
          </p:cNvPr>
          <p:cNvSpPr/>
          <p:nvPr/>
        </p:nvSpPr>
        <p:spPr>
          <a:xfrm>
            <a:off x="4397065" y="4268300"/>
            <a:ext cx="4682836" cy="246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Arrow: Down 17">
            <a:extLst>
              <a:ext uri="{FF2B5EF4-FFF2-40B4-BE49-F238E27FC236}">
                <a16:creationId xmlns:a16="http://schemas.microsoft.com/office/drawing/2014/main" id="{3F0D05A9-9DE3-41D3-9F1D-F47EB09901B1}"/>
              </a:ext>
            </a:extLst>
          </p:cNvPr>
          <p:cNvSpPr/>
          <p:nvPr/>
        </p:nvSpPr>
        <p:spPr>
          <a:xfrm>
            <a:off x="7198067" y="2253051"/>
            <a:ext cx="201069" cy="580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Arrow: Down 18">
            <a:extLst>
              <a:ext uri="{FF2B5EF4-FFF2-40B4-BE49-F238E27FC236}">
                <a16:creationId xmlns:a16="http://schemas.microsoft.com/office/drawing/2014/main" id="{C5D14075-9404-4306-898E-B636801D1A87}"/>
              </a:ext>
            </a:extLst>
          </p:cNvPr>
          <p:cNvSpPr/>
          <p:nvPr/>
        </p:nvSpPr>
        <p:spPr>
          <a:xfrm>
            <a:off x="5373175" y="2112349"/>
            <a:ext cx="201069" cy="580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Textfeld 7">
            <a:extLst>
              <a:ext uri="{FF2B5EF4-FFF2-40B4-BE49-F238E27FC236}">
                <a16:creationId xmlns:a16="http://schemas.microsoft.com/office/drawing/2014/main" id="{540E27B2-15BD-457F-A6C3-C189A2C11F65}"/>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21" name="Rectangle 20">
            <a:extLst>
              <a:ext uri="{FF2B5EF4-FFF2-40B4-BE49-F238E27FC236}">
                <a16:creationId xmlns:a16="http://schemas.microsoft.com/office/drawing/2014/main" id="{AA0DEC18-0D99-425C-B499-59C249BE80B7}"/>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22" name="Rectangle 21">
            <a:extLst>
              <a:ext uri="{FF2B5EF4-FFF2-40B4-BE49-F238E27FC236}">
                <a16:creationId xmlns:a16="http://schemas.microsoft.com/office/drawing/2014/main" id="{5837579A-26AA-41E0-95CF-8070C03C9635}"/>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1940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8973B4-9F7A-44E8-8A2E-3421E7F9CA45}"/>
              </a:ext>
            </a:extLst>
          </p:cNvPr>
          <p:cNvPicPr>
            <a:picLocks noChangeAspect="1"/>
          </p:cNvPicPr>
          <p:nvPr/>
        </p:nvPicPr>
        <p:blipFill>
          <a:blip r:embed="rId2"/>
          <a:stretch>
            <a:fillRect/>
          </a:stretch>
        </p:blipFill>
        <p:spPr>
          <a:xfrm>
            <a:off x="13614" y="1763195"/>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45</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555714" y="2137877"/>
            <a:ext cx="1632371" cy="369332"/>
          </a:xfrm>
          <a:prstGeom prst="rect">
            <a:avLst/>
          </a:prstGeom>
          <a:solidFill>
            <a:schemeClr val="bg1"/>
          </a:solidFill>
          <a:ln>
            <a:solidFill>
              <a:srgbClr val="FF0000"/>
            </a:solidFill>
          </a:ln>
        </p:spPr>
        <p:txBody>
          <a:bodyPr wrap="none">
            <a:spAutoFit/>
          </a:bodyPr>
          <a:lstStyle/>
          <a:p>
            <a:pPr algn="ctr"/>
            <a:r>
              <a:rPr lang="de-DE" dirty="0">
                <a:solidFill>
                  <a:schemeClr val="accent6">
                    <a:lumMod val="75000"/>
                  </a:schemeClr>
                </a:solidFill>
                <a:cs typeface="Calibri"/>
              </a:rPr>
              <a:t>Leaf Area Index</a:t>
            </a:r>
          </a:p>
        </p:txBody>
      </p:sp>
      <p:sp>
        <p:nvSpPr>
          <p:cNvPr id="17" name="Rectangle 16">
            <a:extLst>
              <a:ext uri="{FF2B5EF4-FFF2-40B4-BE49-F238E27FC236}">
                <a16:creationId xmlns:a16="http://schemas.microsoft.com/office/drawing/2014/main" id="{35F87D86-C7E6-443F-9D2C-8B17B08B6327}"/>
              </a:ext>
            </a:extLst>
          </p:cNvPr>
          <p:cNvSpPr/>
          <p:nvPr/>
        </p:nvSpPr>
        <p:spPr>
          <a:xfrm>
            <a:off x="4402743" y="4590723"/>
            <a:ext cx="1112036" cy="369332"/>
          </a:xfrm>
          <a:prstGeom prst="rect">
            <a:avLst/>
          </a:prstGeom>
          <a:solidFill>
            <a:schemeClr val="bg1"/>
          </a:solidFill>
          <a:ln>
            <a:solidFill>
              <a:srgbClr val="FF0000"/>
            </a:solidFill>
          </a:ln>
        </p:spPr>
        <p:txBody>
          <a:bodyPr wrap="none">
            <a:spAutoFit/>
          </a:bodyPr>
          <a:lstStyle/>
          <a:p>
            <a:pPr algn="ctr"/>
            <a:r>
              <a:rPr lang="de-DE" dirty="0" err="1">
                <a:solidFill>
                  <a:srgbClr val="7030A0"/>
                </a:solidFill>
                <a:cs typeface="Calibri"/>
              </a:rPr>
              <a:t>Soil</a:t>
            </a:r>
            <a:r>
              <a:rPr lang="de-DE" dirty="0">
                <a:solidFill>
                  <a:srgbClr val="7030A0"/>
                </a:solidFill>
                <a:cs typeface="Calibri"/>
              </a:rPr>
              <a:t> </a:t>
            </a:r>
            <a:r>
              <a:rPr lang="de-DE" dirty="0" err="1">
                <a:solidFill>
                  <a:srgbClr val="7030A0"/>
                </a:solidFill>
                <a:cs typeface="Calibri"/>
              </a:rPr>
              <a:t>water</a:t>
            </a:r>
            <a:endParaRPr lang="de-DE" dirty="0">
              <a:solidFill>
                <a:srgbClr val="7030A0"/>
              </a:solidFill>
              <a:cs typeface="Calibri"/>
            </a:endParaRPr>
          </a:p>
        </p:txBody>
      </p:sp>
      <p:cxnSp>
        <p:nvCxnSpPr>
          <p:cNvPr id="16" name="Straight Connector 15">
            <a:extLst>
              <a:ext uri="{FF2B5EF4-FFF2-40B4-BE49-F238E27FC236}">
                <a16:creationId xmlns:a16="http://schemas.microsoft.com/office/drawing/2014/main" id="{E03DA32B-5CE6-4F2B-BEC4-B727779CFFCE}"/>
              </a:ext>
            </a:extLst>
          </p:cNvPr>
          <p:cNvCxnSpPr>
            <a:cxnSpLocks/>
          </p:cNvCxnSpPr>
          <p:nvPr/>
        </p:nvCxnSpPr>
        <p:spPr>
          <a:xfrm>
            <a:off x="4895288" y="5163131"/>
            <a:ext cx="33250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7">
            <a:extLst>
              <a:ext uri="{FF2B5EF4-FFF2-40B4-BE49-F238E27FC236}">
                <a16:creationId xmlns:a16="http://schemas.microsoft.com/office/drawing/2014/main" id="{903B798F-82F9-47F0-B540-0A8CA5A86F19}"/>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19" name="Rectangle 18">
            <a:extLst>
              <a:ext uri="{FF2B5EF4-FFF2-40B4-BE49-F238E27FC236}">
                <a16:creationId xmlns:a16="http://schemas.microsoft.com/office/drawing/2014/main" id="{9934218C-7941-4590-B593-FB15F2218DC0}"/>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20" name="Rectangle 19">
            <a:extLst>
              <a:ext uri="{FF2B5EF4-FFF2-40B4-BE49-F238E27FC236}">
                <a16:creationId xmlns:a16="http://schemas.microsoft.com/office/drawing/2014/main" id="{E2954A21-75A3-4F18-9443-239995DEEAB5}"/>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1929415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05D0C7-EE37-4A16-B4DE-57838779F139}"/>
              </a:ext>
            </a:extLst>
          </p:cNvPr>
          <p:cNvPicPr>
            <a:picLocks noChangeAspect="1"/>
          </p:cNvPicPr>
          <p:nvPr/>
        </p:nvPicPr>
        <p:blipFill>
          <a:blip r:embed="rId2"/>
          <a:stretch>
            <a:fillRect/>
          </a:stretch>
        </p:blipFill>
        <p:spPr>
          <a:xfrm>
            <a:off x="5439" y="1762462"/>
            <a:ext cx="8778258" cy="4978918"/>
          </a:xfrm>
          <a:prstGeom prst="rect">
            <a:avLst/>
          </a:prstGeom>
        </p:spPr>
      </p:pic>
      <p:sp>
        <p:nvSpPr>
          <p:cNvPr id="3" name="Title 2">
            <a:extLst>
              <a:ext uri="{FF2B5EF4-FFF2-40B4-BE49-F238E27FC236}">
                <a16:creationId xmlns:a16="http://schemas.microsoft.com/office/drawing/2014/main" id="{61009B8D-F372-418D-8AD4-44113790A0E4}"/>
              </a:ext>
            </a:extLst>
          </p:cNvPr>
          <p:cNvSpPr>
            <a:spLocks noGrp="1"/>
          </p:cNvSpPr>
          <p:nvPr>
            <p:ph type="ctrTitle"/>
          </p:nvPr>
        </p:nvSpPr>
        <p:spPr/>
        <p:txBody>
          <a:bodyPr lIns="91440" tIns="45720" rIns="91440" bIns="45720" anchor="b">
            <a:normAutofit/>
          </a:bodyPr>
          <a:lstStyle/>
          <a:p>
            <a:r>
              <a:rPr lang="en-US" dirty="0">
                <a:latin typeface="Verdana"/>
                <a:ea typeface="Verdana"/>
                <a:cs typeface="Tahoma"/>
              </a:rPr>
              <a:t>Change in hydrological </a:t>
            </a:r>
            <a:r>
              <a:rPr lang="en-US" dirty="0" err="1">
                <a:latin typeface="Verdana"/>
                <a:ea typeface="Verdana"/>
                <a:cs typeface="Tahoma"/>
              </a:rPr>
              <a:t>porcesses</a:t>
            </a:r>
            <a:r>
              <a:rPr lang="en-US" dirty="0">
                <a:latin typeface="Verdana"/>
                <a:ea typeface="Verdana"/>
                <a:cs typeface="Tahoma"/>
              </a:rPr>
              <a:t> at plot scale</a:t>
            </a:r>
            <a:endParaRPr lang="de-DE" dirty="0"/>
          </a:p>
        </p:txBody>
      </p:sp>
      <p:sp>
        <p:nvSpPr>
          <p:cNvPr id="4" name="Slide Number Placeholder 3">
            <a:extLst>
              <a:ext uri="{FF2B5EF4-FFF2-40B4-BE49-F238E27FC236}">
                <a16:creationId xmlns:a16="http://schemas.microsoft.com/office/drawing/2014/main" id="{611D7CC3-9F3C-41BD-93B0-6D74C049BF30}"/>
              </a:ext>
            </a:extLst>
          </p:cNvPr>
          <p:cNvSpPr>
            <a:spLocks noGrp="1"/>
          </p:cNvSpPr>
          <p:nvPr>
            <p:ph type="sldNum" sz="quarter" idx="12"/>
          </p:nvPr>
        </p:nvSpPr>
        <p:spPr/>
        <p:txBody>
          <a:bodyPr/>
          <a:lstStyle/>
          <a:p>
            <a:fld id="{6B3F9B04-52E9-D64B-8808-0308FE78F2E0}" type="slidenum">
              <a:rPr lang="en-US" smtClean="0"/>
              <a:pPr/>
              <a:t>46</a:t>
            </a:fld>
            <a:endParaRPr lang="en-US"/>
          </a:p>
        </p:txBody>
      </p:sp>
      <p:sp>
        <p:nvSpPr>
          <p:cNvPr id="2" name="Text Placeholder 1"/>
          <p:cNvSpPr>
            <a:spLocks noGrp="1"/>
          </p:cNvSpPr>
          <p:nvPr>
            <p:ph type="body" sz="quarter" idx="13"/>
          </p:nvPr>
        </p:nvSpPr>
        <p:spPr/>
        <p:txBody>
          <a:bodyPr/>
          <a:lstStyle/>
          <a:p>
            <a:r>
              <a:rPr lang="en-US" dirty="0"/>
              <a:t>Workshop II: Westcountry – Climate vulnerability, Impacts and Projections</a:t>
            </a:r>
          </a:p>
        </p:txBody>
      </p:sp>
      <p:pic>
        <p:nvPicPr>
          <p:cNvPr id="5" name="Grafik 5">
            <a:extLst>
              <a:ext uri="{FF2B5EF4-FFF2-40B4-BE49-F238E27FC236}">
                <a16:creationId xmlns:a16="http://schemas.microsoft.com/office/drawing/2014/main" id="{8FDCCEBA-6B39-1DFB-1075-0930874D9777}"/>
              </a:ext>
            </a:extLst>
          </p:cNvPr>
          <p:cNvPicPr>
            <a:picLocks noChangeAspect="1"/>
          </p:cNvPicPr>
          <p:nvPr/>
        </p:nvPicPr>
        <p:blipFill>
          <a:blip r:embed="rId3"/>
          <a:stretch>
            <a:fillRect/>
          </a:stretch>
        </p:blipFill>
        <p:spPr>
          <a:xfrm>
            <a:off x="10358625" y="229545"/>
            <a:ext cx="1439799" cy="523070"/>
          </a:xfrm>
          <a:prstGeom prst="rect">
            <a:avLst/>
          </a:prstGeom>
        </p:spPr>
      </p:pic>
      <p:pic>
        <p:nvPicPr>
          <p:cNvPr id="14" name="Picture 13">
            <a:extLst>
              <a:ext uri="{FF2B5EF4-FFF2-40B4-BE49-F238E27FC236}">
                <a16:creationId xmlns:a16="http://schemas.microsoft.com/office/drawing/2014/main" id="{47CBDE28-7434-499F-A298-5039C8F32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38" t="5360" r="44942" b="5292"/>
          <a:stretch/>
        </p:blipFill>
        <p:spPr>
          <a:xfrm>
            <a:off x="9974719" y="1251826"/>
            <a:ext cx="1721052" cy="49022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9F3997F-DE82-4DAB-94A8-B22537B2C22A}"/>
              </a:ext>
            </a:extLst>
          </p:cNvPr>
          <p:cNvSpPr/>
          <p:nvPr/>
        </p:nvSpPr>
        <p:spPr>
          <a:xfrm>
            <a:off x="3592660" y="2137877"/>
            <a:ext cx="1632371" cy="369332"/>
          </a:xfrm>
          <a:prstGeom prst="rect">
            <a:avLst/>
          </a:prstGeom>
          <a:solidFill>
            <a:schemeClr val="bg1"/>
          </a:solidFill>
          <a:ln>
            <a:solidFill>
              <a:srgbClr val="FF0000"/>
            </a:solidFill>
          </a:ln>
        </p:spPr>
        <p:txBody>
          <a:bodyPr wrap="none">
            <a:spAutoFit/>
          </a:bodyPr>
          <a:lstStyle/>
          <a:p>
            <a:pPr algn="ctr"/>
            <a:r>
              <a:rPr lang="de-DE" dirty="0">
                <a:solidFill>
                  <a:schemeClr val="accent6">
                    <a:lumMod val="75000"/>
                  </a:schemeClr>
                </a:solidFill>
                <a:cs typeface="Calibri"/>
              </a:rPr>
              <a:t>Leaf Area Index</a:t>
            </a:r>
          </a:p>
        </p:txBody>
      </p:sp>
      <p:sp>
        <p:nvSpPr>
          <p:cNvPr id="17" name="Rectangle 16">
            <a:extLst>
              <a:ext uri="{FF2B5EF4-FFF2-40B4-BE49-F238E27FC236}">
                <a16:creationId xmlns:a16="http://schemas.microsoft.com/office/drawing/2014/main" id="{3822EF64-1456-43F3-B083-FA65AB57A894}"/>
              </a:ext>
            </a:extLst>
          </p:cNvPr>
          <p:cNvSpPr/>
          <p:nvPr/>
        </p:nvSpPr>
        <p:spPr>
          <a:xfrm>
            <a:off x="6996634" y="4507473"/>
            <a:ext cx="1349472" cy="369332"/>
          </a:xfrm>
          <a:prstGeom prst="rect">
            <a:avLst/>
          </a:prstGeom>
          <a:solidFill>
            <a:schemeClr val="bg1"/>
          </a:solidFill>
          <a:ln>
            <a:solidFill>
              <a:srgbClr val="FF0000"/>
            </a:solidFill>
          </a:ln>
        </p:spPr>
        <p:txBody>
          <a:bodyPr wrap="none">
            <a:spAutoFit/>
          </a:bodyPr>
          <a:lstStyle/>
          <a:p>
            <a:pPr algn="ctr"/>
            <a:r>
              <a:rPr lang="de-DE" dirty="0" err="1">
                <a:solidFill>
                  <a:srgbClr val="FF0000"/>
                </a:solidFill>
                <a:cs typeface="Calibri"/>
              </a:rPr>
              <a:t>Water</a:t>
            </a:r>
            <a:r>
              <a:rPr lang="de-DE" dirty="0">
                <a:solidFill>
                  <a:srgbClr val="FF0000"/>
                </a:solidFill>
                <a:cs typeface="Calibri"/>
              </a:rPr>
              <a:t> stress</a:t>
            </a:r>
          </a:p>
        </p:txBody>
      </p:sp>
      <p:sp>
        <p:nvSpPr>
          <p:cNvPr id="18" name="Rectangle 17">
            <a:extLst>
              <a:ext uri="{FF2B5EF4-FFF2-40B4-BE49-F238E27FC236}">
                <a16:creationId xmlns:a16="http://schemas.microsoft.com/office/drawing/2014/main" id="{5E5E4A96-E8CA-4703-9A61-93D768231814}"/>
              </a:ext>
            </a:extLst>
          </p:cNvPr>
          <p:cNvSpPr/>
          <p:nvPr/>
        </p:nvSpPr>
        <p:spPr>
          <a:xfrm>
            <a:off x="4402743" y="4590723"/>
            <a:ext cx="1112036" cy="369332"/>
          </a:xfrm>
          <a:prstGeom prst="rect">
            <a:avLst/>
          </a:prstGeom>
          <a:solidFill>
            <a:schemeClr val="bg1"/>
          </a:solidFill>
          <a:ln>
            <a:solidFill>
              <a:srgbClr val="FF0000"/>
            </a:solidFill>
          </a:ln>
        </p:spPr>
        <p:txBody>
          <a:bodyPr wrap="none">
            <a:spAutoFit/>
          </a:bodyPr>
          <a:lstStyle/>
          <a:p>
            <a:pPr algn="ctr"/>
            <a:r>
              <a:rPr lang="de-DE" dirty="0" err="1">
                <a:solidFill>
                  <a:srgbClr val="7030A0"/>
                </a:solidFill>
                <a:cs typeface="Calibri"/>
              </a:rPr>
              <a:t>Soil</a:t>
            </a:r>
            <a:r>
              <a:rPr lang="de-DE" dirty="0">
                <a:solidFill>
                  <a:srgbClr val="7030A0"/>
                </a:solidFill>
                <a:cs typeface="Calibri"/>
              </a:rPr>
              <a:t> </a:t>
            </a:r>
            <a:r>
              <a:rPr lang="de-DE" dirty="0" err="1">
                <a:solidFill>
                  <a:srgbClr val="7030A0"/>
                </a:solidFill>
                <a:cs typeface="Calibri"/>
              </a:rPr>
              <a:t>water</a:t>
            </a:r>
            <a:endParaRPr lang="de-DE" dirty="0">
              <a:solidFill>
                <a:srgbClr val="7030A0"/>
              </a:solidFill>
              <a:cs typeface="Calibri"/>
            </a:endParaRPr>
          </a:p>
        </p:txBody>
      </p:sp>
      <p:cxnSp>
        <p:nvCxnSpPr>
          <p:cNvPr id="19" name="Straight Connector 18">
            <a:extLst>
              <a:ext uri="{FF2B5EF4-FFF2-40B4-BE49-F238E27FC236}">
                <a16:creationId xmlns:a16="http://schemas.microsoft.com/office/drawing/2014/main" id="{C62A0867-ED03-43D9-BCBC-81F7ABF76F1C}"/>
              </a:ext>
            </a:extLst>
          </p:cNvPr>
          <p:cNvCxnSpPr>
            <a:cxnSpLocks/>
          </p:cNvCxnSpPr>
          <p:nvPr/>
        </p:nvCxnSpPr>
        <p:spPr>
          <a:xfrm>
            <a:off x="4895288" y="5163131"/>
            <a:ext cx="33250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feld 7">
            <a:extLst>
              <a:ext uri="{FF2B5EF4-FFF2-40B4-BE49-F238E27FC236}">
                <a16:creationId xmlns:a16="http://schemas.microsoft.com/office/drawing/2014/main" id="{1EFA881E-0BCF-4E9E-A092-023B1EF49485}"/>
              </a:ext>
            </a:extLst>
          </p:cNvPr>
          <p:cNvSpPr txBox="1"/>
          <p:nvPr/>
        </p:nvSpPr>
        <p:spPr>
          <a:xfrm>
            <a:off x="1667232" y="1271108"/>
            <a:ext cx="5693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Soil water flows and vegetation growth</a:t>
            </a:r>
            <a:endParaRPr lang="de-DE" sz="2000" dirty="0">
              <a:cs typeface="Calibri"/>
            </a:endParaRPr>
          </a:p>
        </p:txBody>
      </p:sp>
      <p:sp>
        <p:nvSpPr>
          <p:cNvPr id="21" name="Rectangle 20">
            <a:extLst>
              <a:ext uri="{FF2B5EF4-FFF2-40B4-BE49-F238E27FC236}">
                <a16:creationId xmlns:a16="http://schemas.microsoft.com/office/drawing/2014/main" id="{D945A93B-8928-4A44-B933-3A3F3C59C38E}"/>
              </a:ext>
            </a:extLst>
          </p:cNvPr>
          <p:cNvSpPr/>
          <p:nvPr/>
        </p:nvSpPr>
        <p:spPr>
          <a:xfrm>
            <a:off x="1667232" y="1654610"/>
            <a:ext cx="1191353" cy="369332"/>
          </a:xfrm>
          <a:prstGeom prst="rect">
            <a:avLst/>
          </a:prstGeom>
        </p:spPr>
        <p:txBody>
          <a:bodyPr wrap="none">
            <a:spAutoFit/>
          </a:bodyPr>
          <a:lstStyle/>
          <a:p>
            <a:pPr algn="ctr"/>
            <a:r>
              <a:rPr lang="de-DE" dirty="0">
                <a:cs typeface="Calibri"/>
              </a:rPr>
              <a:t>1971-2000</a:t>
            </a:r>
          </a:p>
        </p:txBody>
      </p:sp>
      <p:sp>
        <p:nvSpPr>
          <p:cNvPr id="22" name="Rectangle 21">
            <a:extLst>
              <a:ext uri="{FF2B5EF4-FFF2-40B4-BE49-F238E27FC236}">
                <a16:creationId xmlns:a16="http://schemas.microsoft.com/office/drawing/2014/main" id="{7A127EE3-46A2-4A66-8165-4E2AEE502CFD}"/>
              </a:ext>
            </a:extLst>
          </p:cNvPr>
          <p:cNvSpPr/>
          <p:nvPr/>
        </p:nvSpPr>
        <p:spPr>
          <a:xfrm>
            <a:off x="5979035" y="1654610"/>
            <a:ext cx="1191353" cy="369332"/>
          </a:xfrm>
          <a:prstGeom prst="rect">
            <a:avLst/>
          </a:prstGeom>
        </p:spPr>
        <p:txBody>
          <a:bodyPr wrap="none">
            <a:spAutoFit/>
          </a:bodyPr>
          <a:lstStyle/>
          <a:p>
            <a:pPr algn="ctr"/>
            <a:r>
              <a:rPr lang="de-DE" dirty="0">
                <a:cs typeface="Calibri"/>
              </a:rPr>
              <a:t>2071-2100</a:t>
            </a:r>
          </a:p>
        </p:txBody>
      </p:sp>
    </p:spTree>
    <p:extLst>
      <p:ext uri="{BB962C8B-B14F-4D97-AF65-F5344CB8AC3E}">
        <p14:creationId xmlns:p14="http://schemas.microsoft.com/office/powerpoint/2010/main" val="1752548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96318B-8C72-42D3-A72F-D89EB8F3D76B}"/>
              </a:ext>
            </a:extLst>
          </p:cNvPr>
          <p:cNvSpPr>
            <a:spLocks noGrp="1"/>
          </p:cNvSpPr>
          <p:nvPr>
            <p:ph idx="1"/>
          </p:nvPr>
        </p:nvSpPr>
        <p:spPr>
          <a:xfrm>
            <a:off x="376843" y="2492187"/>
            <a:ext cx="11507391" cy="3576019"/>
          </a:xfrm>
        </p:spPr>
        <p:txBody>
          <a:bodyPr/>
          <a:lstStyle/>
          <a:p>
            <a:r>
              <a:rPr lang="en-US" dirty="0"/>
              <a:t>Impacts on water quality</a:t>
            </a:r>
            <a:endParaRPr lang="en-DE" dirty="0"/>
          </a:p>
        </p:txBody>
      </p:sp>
      <p:sp>
        <p:nvSpPr>
          <p:cNvPr id="3" name="Title 2">
            <a:extLst>
              <a:ext uri="{FF2B5EF4-FFF2-40B4-BE49-F238E27FC236}">
                <a16:creationId xmlns:a16="http://schemas.microsoft.com/office/drawing/2014/main" id="{004D9142-25E1-4F98-ABFE-96020C85BD31}"/>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1689EC20-7A37-4F29-B9A8-299451A76168}"/>
              </a:ext>
            </a:extLst>
          </p:cNvPr>
          <p:cNvSpPr>
            <a:spLocks noGrp="1"/>
          </p:cNvSpPr>
          <p:nvPr>
            <p:ph type="sldNum" sz="quarter" idx="12"/>
          </p:nvPr>
        </p:nvSpPr>
        <p:spPr/>
        <p:txBody>
          <a:bodyPr/>
          <a:lstStyle/>
          <a:p>
            <a:fld id="{6B3F9B04-52E9-D64B-8808-0308FE78F2E0}" type="slidenum">
              <a:rPr lang="en-US" smtClean="0"/>
              <a:pPr/>
              <a:t>47</a:t>
            </a:fld>
            <a:endParaRPr lang="en-US"/>
          </a:p>
        </p:txBody>
      </p:sp>
      <p:sp>
        <p:nvSpPr>
          <p:cNvPr id="5" name="Text Placeholder 4">
            <a:extLst>
              <a:ext uri="{FF2B5EF4-FFF2-40B4-BE49-F238E27FC236}">
                <a16:creationId xmlns:a16="http://schemas.microsoft.com/office/drawing/2014/main" id="{4580A720-880A-43D6-9D21-87D722A3B4C8}"/>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644778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9904FB-63FE-4FD4-BB5C-BE0173FF4F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73020" y="1235698"/>
            <a:ext cx="5120651" cy="5120651"/>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9B3DA1BA-25E1-4924-AD73-013AC9B2CB3C}"/>
              </a:ext>
            </a:extLst>
          </p:cNvPr>
          <p:cNvSpPr>
            <a:spLocks noGrp="1"/>
          </p:cNvSpPr>
          <p:nvPr>
            <p:ph idx="1"/>
          </p:nvPr>
        </p:nvSpPr>
        <p:spPr>
          <a:xfrm>
            <a:off x="509944" y="1259120"/>
            <a:ext cx="4690428" cy="991021"/>
          </a:xfrm>
        </p:spPr>
        <p:txBody>
          <a:bodyPr>
            <a:normAutofit/>
          </a:bodyPr>
          <a:lstStyle/>
          <a:p>
            <a:pPr marL="0" indent="0">
              <a:buNone/>
            </a:pPr>
            <a:r>
              <a:rPr lang="en-US" dirty="0">
                <a:solidFill>
                  <a:srgbClr val="C00000"/>
                </a:solidFill>
              </a:rPr>
              <a:t>Change in nutrient flows (total nitrogen):</a:t>
            </a:r>
          </a:p>
        </p:txBody>
      </p:sp>
      <p:sp>
        <p:nvSpPr>
          <p:cNvPr id="3" name="Title 2">
            <a:extLst>
              <a:ext uri="{FF2B5EF4-FFF2-40B4-BE49-F238E27FC236}">
                <a16:creationId xmlns:a16="http://schemas.microsoft.com/office/drawing/2014/main" id="{01B3FBFF-8AEF-4983-8C7E-65CDDF269492}"/>
              </a:ext>
            </a:extLst>
          </p:cNvPr>
          <p:cNvSpPr>
            <a:spLocks noGrp="1"/>
          </p:cNvSpPr>
          <p:nvPr>
            <p:ph type="ctrTitle"/>
          </p:nvPr>
        </p:nvSpPr>
        <p:spPr/>
        <p:txBody>
          <a:bodyPr/>
          <a:lstStyle/>
          <a:p>
            <a:r>
              <a:rPr lang="en-US" dirty="0"/>
              <a:t>Impacts on water quality</a:t>
            </a:r>
            <a:endParaRPr lang="en-DE" dirty="0"/>
          </a:p>
        </p:txBody>
      </p:sp>
      <p:sp>
        <p:nvSpPr>
          <p:cNvPr id="4" name="Slide Number Placeholder 3">
            <a:extLst>
              <a:ext uri="{FF2B5EF4-FFF2-40B4-BE49-F238E27FC236}">
                <a16:creationId xmlns:a16="http://schemas.microsoft.com/office/drawing/2014/main" id="{B4A5E500-1A65-49DA-8455-D67367A8A6B5}"/>
              </a:ext>
            </a:extLst>
          </p:cNvPr>
          <p:cNvSpPr>
            <a:spLocks noGrp="1"/>
          </p:cNvSpPr>
          <p:nvPr>
            <p:ph type="sldNum" sz="quarter" idx="12"/>
          </p:nvPr>
        </p:nvSpPr>
        <p:spPr/>
        <p:txBody>
          <a:bodyPr/>
          <a:lstStyle/>
          <a:p>
            <a:fld id="{6B3F9B04-52E9-D64B-8808-0308FE78F2E0}" type="slidenum">
              <a:rPr lang="en-US" smtClean="0"/>
              <a:pPr/>
              <a:t>48</a:t>
            </a:fld>
            <a:endParaRPr lang="en-US"/>
          </a:p>
        </p:txBody>
      </p:sp>
      <p:sp>
        <p:nvSpPr>
          <p:cNvPr id="5" name="Text Placeholder 4">
            <a:extLst>
              <a:ext uri="{FF2B5EF4-FFF2-40B4-BE49-F238E27FC236}">
                <a16:creationId xmlns:a16="http://schemas.microsoft.com/office/drawing/2014/main" id="{19A920C5-A445-4C6A-998F-757984523833}"/>
              </a:ext>
            </a:extLst>
          </p:cNvPr>
          <p:cNvSpPr>
            <a:spLocks noGrp="1"/>
          </p:cNvSpPr>
          <p:nvPr>
            <p:ph type="body" sz="quarter" idx="13"/>
          </p:nvPr>
        </p:nvSpPr>
        <p:spPr/>
        <p:txBody>
          <a:bodyPr/>
          <a:lstStyle/>
          <a:p>
            <a:endParaRPr lang="en-DE"/>
          </a:p>
        </p:txBody>
      </p:sp>
      <p:pic>
        <p:nvPicPr>
          <p:cNvPr id="7" name="Picture 6">
            <a:extLst>
              <a:ext uri="{FF2B5EF4-FFF2-40B4-BE49-F238E27FC236}">
                <a16:creationId xmlns:a16="http://schemas.microsoft.com/office/drawing/2014/main" id="{1478362B-0868-43A4-83A4-64C9688A29A9}"/>
              </a:ext>
            </a:extLst>
          </p:cNvPr>
          <p:cNvPicPr>
            <a:picLocks noChangeAspect="1"/>
          </p:cNvPicPr>
          <p:nvPr/>
        </p:nvPicPr>
        <p:blipFill rotWithShape="1">
          <a:blip r:embed="rId3"/>
          <a:srcRect l="50314" b="51688"/>
          <a:stretch/>
        </p:blipFill>
        <p:spPr>
          <a:xfrm>
            <a:off x="509914" y="3796023"/>
            <a:ext cx="5177013" cy="2540487"/>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17EB6C3-7C97-4EE8-93E9-44FF9D307088}"/>
              </a:ext>
            </a:extLst>
          </p:cNvPr>
          <p:cNvSpPr/>
          <p:nvPr/>
        </p:nvSpPr>
        <p:spPr>
          <a:xfrm>
            <a:off x="7388486" y="4564921"/>
            <a:ext cx="2403626" cy="584775"/>
          </a:xfrm>
          <a:prstGeom prst="rect">
            <a:avLst/>
          </a:prstGeom>
        </p:spPr>
        <p:txBody>
          <a:bodyPr wrap="square">
            <a:spAutoFit/>
          </a:bodyPr>
          <a:lstStyle/>
          <a:p>
            <a:r>
              <a:rPr lang="en-US" sz="1600" dirty="0">
                <a:solidFill>
                  <a:schemeClr val="accent1"/>
                </a:solidFill>
              </a:rPr>
              <a:t>Past: High losses in winter with percolation</a:t>
            </a:r>
            <a:endParaRPr lang="en-DE" sz="1600" dirty="0">
              <a:solidFill>
                <a:schemeClr val="accent1"/>
              </a:solidFill>
            </a:endParaRPr>
          </a:p>
        </p:txBody>
      </p:sp>
      <p:sp>
        <p:nvSpPr>
          <p:cNvPr id="11" name="Rectangle 10">
            <a:extLst>
              <a:ext uri="{FF2B5EF4-FFF2-40B4-BE49-F238E27FC236}">
                <a16:creationId xmlns:a16="http://schemas.microsoft.com/office/drawing/2014/main" id="{63142837-A510-4E2D-B2CB-B0C609A69C39}"/>
              </a:ext>
            </a:extLst>
          </p:cNvPr>
          <p:cNvSpPr/>
          <p:nvPr/>
        </p:nvSpPr>
        <p:spPr>
          <a:xfrm>
            <a:off x="8375155" y="2502403"/>
            <a:ext cx="961687" cy="338554"/>
          </a:xfrm>
          <a:prstGeom prst="rect">
            <a:avLst/>
          </a:prstGeom>
        </p:spPr>
        <p:txBody>
          <a:bodyPr wrap="square">
            <a:spAutoFit/>
          </a:bodyPr>
          <a:lstStyle/>
          <a:p>
            <a:r>
              <a:rPr lang="en-US" sz="1600" dirty="0">
                <a:solidFill>
                  <a:srgbClr val="FF0000"/>
                </a:solidFill>
              </a:rPr>
              <a:t>Losses</a:t>
            </a:r>
            <a:endParaRPr lang="en-DE" sz="1600" dirty="0">
              <a:solidFill>
                <a:srgbClr val="FF0000"/>
              </a:solidFill>
            </a:endParaRPr>
          </a:p>
        </p:txBody>
      </p:sp>
      <p:sp>
        <p:nvSpPr>
          <p:cNvPr id="12" name="Rectangle 11">
            <a:extLst>
              <a:ext uri="{FF2B5EF4-FFF2-40B4-BE49-F238E27FC236}">
                <a16:creationId xmlns:a16="http://schemas.microsoft.com/office/drawing/2014/main" id="{D634FFAC-27B3-418D-B428-291C9D882ABB}"/>
              </a:ext>
            </a:extLst>
          </p:cNvPr>
          <p:cNvSpPr/>
          <p:nvPr/>
        </p:nvSpPr>
        <p:spPr>
          <a:xfrm>
            <a:off x="7031744" y="1784412"/>
            <a:ext cx="1558555" cy="338554"/>
          </a:xfrm>
          <a:prstGeom prst="rect">
            <a:avLst/>
          </a:prstGeom>
        </p:spPr>
        <p:txBody>
          <a:bodyPr wrap="square">
            <a:spAutoFit/>
          </a:bodyPr>
          <a:lstStyle/>
          <a:p>
            <a:r>
              <a:rPr lang="en-US" sz="1600" dirty="0">
                <a:solidFill>
                  <a:schemeClr val="accent6">
                    <a:lumMod val="75000"/>
                  </a:schemeClr>
                </a:solidFill>
              </a:rPr>
              <a:t>Plant uptake</a:t>
            </a:r>
            <a:endParaRPr lang="en-DE" sz="1600" dirty="0">
              <a:solidFill>
                <a:schemeClr val="accent6">
                  <a:lumMod val="75000"/>
                </a:schemeClr>
              </a:solidFill>
            </a:endParaRPr>
          </a:p>
        </p:txBody>
      </p:sp>
      <p:sp>
        <p:nvSpPr>
          <p:cNvPr id="6" name="Rectangle 5">
            <a:extLst>
              <a:ext uri="{FF2B5EF4-FFF2-40B4-BE49-F238E27FC236}">
                <a16:creationId xmlns:a16="http://schemas.microsoft.com/office/drawing/2014/main" id="{8D9F234C-FFA9-4FFE-9268-ACECE67A59E0}"/>
              </a:ext>
            </a:extLst>
          </p:cNvPr>
          <p:cNvSpPr/>
          <p:nvPr/>
        </p:nvSpPr>
        <p:spPr>
          <a:xfrm>
            <a:off x="509944" y="2156922"/>
            <a:ext cx="4690428" cy="1200329"/>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C00000"/>
                </a:solidFill>
              </a:rPr>
              <a:t>Very management dependent</a:t>
            </a:r>
          </a:p>
          <a:p>
            <a:pPr marL="342900" indent="-342900">
              <a:buFont typeface="Arial" panose="020B0604020202020204" pitchFamily="34" charset="0"/>
              <a:buChar char="•"/>
            </a:pPr>
            <a:r>
              <a:rPr lang="en-US" sz="2400" dirty="0">
                <a:solidFill>
                  <a:srgbClr val="C00000"/>
                </a:solidFill>
              </a:rPr>
              <a:t>Second crop? Fertilizer regime?</a:t>
            </a:r>
          </a:p>
          <a:p>
            <a:pPr marL="342900" indent="-342900">
              <a:buFont typeface="Arial" panose="020B0604020202020204" pitchFamily="34" charset="0"/>
              <a:buChar char="•"/>
            </a:pPr>
            <a:r>
              <a:rPr lang="en-US" sz="2400" dirty="0">
                <a:solidFill>
                  <a:schemeClr val="accent6">
                    <a:lumMod val="75000"/>
                  </a:schemeClr>
                </a:solidFill>
              </a:rPr>
              <a:t>Cover crops are relevant</a:t>
            </a:r>
            <a:endParaRPr lang="en-DE" sz="2400" dirty="0">
              <a:solidFill>
                <a:schemeClr val="accent6">
                  <a:lumMod val="75000"/>
                </a:schemeClr>
              </a:solidFill>
            </a:endParaRPr>
          </a:p>
        </p:txBody>
      </p:sp>
    </p:spTree>
    <p:extLst>
      <p:ext uri="{BB962C8B-B14F-4D97-AF65-F5344CB8AC3E}">
        <p14:creationId xmlns:p14="http://schemas.microsoft.com/office/powerpoint/2010/main" val="35715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269CC-141E-49D2-B9DD-B2B757B2F622}"/>
              </a:ext>
            </a:extLst>
          </p:cNvPr>
          <p:cNvSpPr>
            <a:spLocks noGrp="1"/>
          </p:cNvSpPr>
          <p:nvPr>
            <p:ph type="ctrTitle"/>
          </p:nvPr>
        </p:nvSpPr>
        <p:spPr/>
        <p:txBody>
          <a:bodyPr/>
          <a:lstStyle/>
          <a:p>
            <a:r>
              <a:rPr lang="en-US" dirty="0"/>
              <a:t>Crop modelling</a:t>
            </a:r>
            <a:endParaRPr lang="en-DE" dirty="0"/>
          </a:p>
        </p:txBody>
      </p:sp>
      <p:sp>
        <p:nvSpPr>
          <p:cNvPr id="4" name="Slide Number Placeholder 3">
            <a:extLst>
              <a:ext uri="{FF2B5EF4-FFF2-40B4-BE49-F238E27FC236}">
                <a16:creationId xmlns:a16="http://schemas.microsoft.com/office/drawing/2014/main" id="{552FCADE-A102-49DC-BD80-ECC0B9C352AC}"/>
              </a:ext>
            </a:extLst>
          </p:cNvPr>
          <p:cNvSpPr>
            <a:spLocks noGrp="1"/>
          </p:cNvSpPr>
          <p:nvPr>
            <p:ph type="sldNum" sz="quarter" idx="12"/>
          </p:nvPr>
        </p:nvSpPr>
        <p:spPr/>
        <p:txBody>
          <a:bodyPr/>
          <a:lstStyle/>
          <a:p>
            <a:fld id="{6B3F9B04-52E9-D64B-8808-0308FE78F2E0}" type="slidenum">
              <a:rPr lang="en-US" smtClean="0"/>
              <a:pPr/>
              <a:t>49</a:t>
            </a:fld>
            <a:endParaRPr lang="en-US"/>
          </a:p>
        </p:txBody>
      </p:sp>
      <p:sp>
        <p:nvSpPr>
          <p:cNvPr id="5" name="Text Placeholder 4">
            <a:extLst>
              <a:ext uri="{FF2B5EF4-FFF2-40B4-BE49-F238E27FC236}">
                <a16:creationId xmlns:a16="http://schemas.microsoft.com/office/drawing/2014/main" id="{3147DCC3-0C16-4B8B-A627-53EE776D85DB}"/>
              </a:ext>
            </a:extLst>
          </p:cNvPr>
          <p:cNvSpPr>
            <a:spLocks noGrp="1"/>
          </p:cNvSpPr>
          <p:nvPr>
            <p:ph type="body" sz="quarter" idx="13"/>
          </p:nvPr>
        </p:nvSpPr>
        <p:spPr/>
        <p:txBody>
          <a:bodyPr/>
          <a:lstStyle/>
          <a:p>
            <a:endParaRPr lang="en-DE"/>
          </a:p>
        </p:txBody>
      </p:sp>
      <p:pic>
        <p:nvPicPr>
          <p:cNvPr id="6" name="Picture 5" descr="A group of maps of different countries/regions&#10;&#10;Description automatically generated">
            <a:extLst>
              <a:ext uri="{FF2B5EF4-FFF2-40B4-BE49-F238E27FC236}">
                <a16:creationId xmlns:a16="http://schemas.microsoft.com/office/drawing/2014/main" id="{12334094-94B6-430D-8B00-0F20F9D41B6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576" y="1437430"/>
            <a:ext cx="6681788" cy="477058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CCD4602-BE36-486C-8A3E-B4A97B352192}"/>
              </a:ext>
            </a:extLst>
          </p:cNvPr>
          <p:cNvSpPr/>
          <p:nvPr/>
        </p:nvSpPr>
        <p:spPr>
          <a:xfrm>
            <a:off x="147782" y="2016037"/>
            <a:ext cx="3842327" cy="2031325"/>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Cumulative yield change (%) at NUTS2 level in 2030 and 2050 following ssp1.26 and ssp5.85 emission scenarios. The yield change refers to the weighted sum of maize, potato, rice, sorghum, soy and winter wheat yields</a:t>
            </a:r>
            <a:endParaRPr lang="en-DE" dirty="0"/>
          </a:p>
        </p:txBody>
      </p:sp>
    </p:spTree>
    <p:extLst>
      <p:ext uri="{BB962C8B-B14F-4D97-AF65-F5344CB8AC3E}">
        <p14:creationId xmlns:p14="http://schemas.microsoft.com/office/powerpoint/2010/main" val="1280752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7ECDB9-921B-4262-B660-19F2F057474F}"/>
              </a:ext>
            </a:extLst>
          </p:cNvPr>
          <p:cNvSpPr>
            <a:spLocks noGrp="1"/>
          </p:cNvSpPr>
          <p:nvPr>
            <p:ph idx="1"/>
          </p:nvPr>
        </p:nvSpPr>
        <p:spPr/>
        <p:txBody>
          <a:bodyPr>
            <a:normAutofit lnSpcReduction="10000"/>
          </a:bodyPr>
          <a:lstStyle/>
          <a:p>
            <a:pPr marL="0" indent="0">
              <a:buNone/>
            </a:pPr>
            <a:r>
              <a:rPr lang="en-US" sz="4400" b="1" dirty="0">
                <a:solidFill>
                  <a:srgbClr val="C00000"/>
                </a:solidFill>
              </a:rPr>
              <a:t>Outline</a:t>
            </a:r>
          </a:p>
          <a:p>
            <a:r>
              <a:rPr lang="en-US" sz="3200" dirty="0">
                <a:solidFill>
                  <a:srgbClr val="C00000"/>
                </a:solidFill>
              </a:rPr>
              <a:t>Introduction</a:t>
            </a:r>
          </a:p>
          <a:p>
            <a:r>
              <a:rPr lang="en-US" sz="3200" dirty="0">
                <a:solidFill>
                  <a:srgbClr val="0070C0"/>
                </a:solidFill>
              </a:rPr>
              <a:t>Fast-track information on climate change and impacts streamlined to the demonstrators</a:t>
            </a:r>
          </a:p>
          <a:p>
            <a:r>
              <a:rPr lang="en-US" sz="3200" dirty="0">
                <a:solidFill>
                  <a:srgbClr val="C00000"/>
                </a:solidFill>
              </a:rPr>
              <a:t>Advanced climate scenario data and bio-physical modelling implementation</a:t>
            </a:r>
          </a:p>
          <a:p>
            <a:r>
              <a:rPr lang="en-US" sz="3200" dirty="0">
                <a:solidFill>
                  <a:srgbClr val="C00000"/>
                </a:solidFill>
              </a:rPr>
              <a:t>Web portal for data and information</a:t>
            </a:r>
          </a:p>
          <a:p>
            <a:r>
              <a:rPr lang="en-US" sz="3200" dirty="0">
                <a:solidFill>
                  <a:srgbClr val="C00000"/>
                </a:solidFill>
              </a:rPr>
              <a:t>Conclusions and outlook</a:t>
            </a:r>
            <a:endParaRPr lang="en-DE" sz="4400" dirty="0">
              <a:solidFill>
                <a:srgbClr val="C00000"/>
              </a:solidFill>
            </a:endParaRPr>
          </a:p>
        </p:txBody>
      </p:sp>
      <p:sp>
        <p:nvSpPr>
          <p:cNvPr id="3" name="Title 2">
            <a:extLst>
              <a:ext uri="{FF2B5EF4-FFF2-40B4-BE49-F238E27FC236}">
                <a16:creationId xmlns:a16="http://schemas.microsoft.com/office/drawing/2014/main" id="{87FB99E3-374E-44EF-8580-C629EC9F3D97}"/>
              </a:ext>
            </a:extLst>
          </p:cNvPr>
          <p:cNvSpPr>
            <a:spLocks noGrp="1"/>
          </p:cNvSpPr>
          <p:nvPr>
            <p:ph type="ctrTitle"/>
          </p:nvPr>
        </p:nvSpPr>
        <p:spPr/>
        <p:txBody>
          <a:bodyPr/>
          <a:lstStyle/>
          <a:p>
            <a:r>
              <a:rPr lang="en-US" dirty="0"/>
              <a:t>Outline</a:t>
            </a:r>
            <a:endParaRPr lang="en-DE" dirty="0"/>
          </a:p>
        </p:txBody>
      </p:sp>
      <p:sp>
        <p:nvSpPr>
          <p:cNvPr id="4" name="Slide Number Placeholder 3">
            <a:extLst>
              <a:ext uri="{FF2B5EF4-FFF2-40B4-BE49-F238E27FC236}">
                <a16:creationId xmlns:a16="http://schemas.microsoft.com/office/drawing/2014/main" id="{0F54F064-5C47-4FA4-B0B2-A5D2D3B3991B}"/>
              </a:ext>
            </a:extLst>
          </p:cNvPr>
          <p:cNvSpPr>
            <a:spLocks noGrp="1"/>
          </p:cNvSpPr>
          <p:nvPr>
            <p:ph type="sldNum" sz="quarter" idx="12"/>
          </p:nvPr>
        </p:nvSpPr>
        <p:spPr/>
        <p:txBody>
          <a:bodyPr/>
          <a:lstStyle/>
          <a:p>
            <a:fld id="{6B3F9B04-52E9-D64B-8808-0308FE78F2E0}" type="slidenum">
              <a:rPr lang="en-US" smtClean="0"/>
              <a:pPr/>
              <a:t>5</a:t>
            </a:fld>
            <a:endParaRPr lang="en-US"/>
          </a:p>
        </p:txBody>
      </p:sp>
      <p:sp>
        <p:nvSpPr>
          <p:cNvPr id="5" name="Text Placeholder 4">
            <a:extLst>
              <a:ext uri="{FF2B5EF4-FFF2-40B4-BE49-F238E27FC236}">
                <a16:creationId xmlns:a16="http://schemas.microsoft.com/office/drawing/2014/main" id="{C9DE54AF-911C-4948-89E4-EA7AC1931E64}"/>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13159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EC0AA2-F1EB-4A44-B80C-AFEAABD78663}"/>
              </a:ext>
            </a:extLst>
          </p:cNvPr>
          <p:cNvSpPr>
            <a:spLocks noGrp="1"/>
          </p:cNvSpPr>
          <p:nvPr>
            <p:ph idx="1"/>
          </p:nvPr>
        </p:nvSpPr>
        <p:spPr/>
        <p:txBody>
          <a:bodyPr>
            <a:normAutofit/>
          </a:bodyPr>
          <a:lstStyle/>
          <a:p>
            <a:pPr marL="0" indent="0">
              <a:buNone/>
            </a:pPr>
            <a:r>
              <a:rPr lang="en-US" dirty="0"/>
              <a:t>For example to D2.6:</a:t>
            </a:r>
          </a:p>
          <a:p>
            <a:r>
              <a:rPr lang="en-US" sz="2400" b="1" dirty="0"/>
              <a:t>Groundwater recharge and water yield </a:t>
            </a:r>
            <a:r>
              <a:rPr lang="en-US" sz="2400" dirty="0"/>
              <a:t>as indicator for risk for water security</a:t>
            </a:r>
          </a:p>
          <a:p>
            <a:r>
              <a:rPr lang="en-US" sz="2400" b="1" dirty="0"/>
              <a:t>Max annual flood </a:t>
            </a:r>
            <a:r>
              <a:rPr lang="en-US" sz="2400" dirty="0"/>
              <a:t>as an indicator for flood risk</a:t>
            </a:r>
          </a:p>
          <a:p>
            <a:r>
              <a:rPr lang="en-US" sz="2400" b="1" dirty="0"/>
              <a:t>Climatic Water Balance </a:t>
            </a:r>
            <a:r>
              <a:rPr lang="en-US" sz="2400" dirty="0"/>
              <a:t>as an indicator for drought risk </a:t>
            </a:r>
          </a:p>
          <a:p>
            <a:r>
              <a:rPr lang="en-US" sz="2400" b="1" dirty="0"/>
              <a:t>Wet Bulb Globe Temperature </a:t>
            </a:r>
            <a:r>
              <a:rPr lang="en-US" sz="2400" dirty="0"/>
              <a:t>as indicator for health risk</a:t>
            </a:r>
          </a:p>
          <a:p>
            <a:r>
              <a:rPr lang="en-US" sz="2400" b="1" dirty="0"/>
              <a:t>Outdoor productivity and crop yields </a:t>
            </a:r>
            <a:r>
              <a:rPr lang="en-US" sz="2400" dirty="0"/>
              <a:t>as one indicator for economical risk</a:t>
            </a:r>
          </a:p>
          <a:p>
            <a:r>
              <a:rPr lang="en-US" sz="2400" dirty="0"/>
              <a:t>Many other (temperature, precipitation </a:t>
            </a:r>
            <a:r>
              <a:rPr lang="en-US" sz="2400" dirty="0" err="1"/>
              <a:t>etc</a:t>
            </a:r>
            <a:r>
              <a:rPr lang="en-US" sz="2400" dirty="0"/>
              <a:t>)</a:t>
            </a:r>
          </a:p>
          <a:p>
            <a:pPr marL="0" indent="0">
              <a:buNone/>
            </a:pPr>
            <a:r>
              <a:rPr lang="en-US" dirty="0"/>
              <a:t>All converted to Nuts2</a:t>
            </a:r>
          </a:p>
          <a:p>
            <a:pPr marL="0" indent="0">
              <a:buNone/>
            </a:pPr>
            <a:endParaRPr lang="en-DE" dirty="0"/>
          </a:p>
        </p:txBody>
      </p:sp>
      <p:sp>
        <p:nvSpPr>
          <p:cNvPr id="3" name="Title 2">
            <a:extLst>
              <a:ext uri="{FF2B5EF4-FFF2-40B4-BE49-F238E27FC236}">
                <a16:creationId xmlns:a16="http://schemas.microsoft.com/office/drawing/2014/main" id="{AE33A8FA-4A40-44AD-893A-B59F63B37ECE}"/>
              </a:ext>
            </a:extLst>
          </p:cNvPr>
          <p:cNvSpPr>
            <a:spLocks noGrp="1"/>
          </p:cNvSpPr>
          <p:nvPr>
            <p:ph type="ctrTitle"/>
          </p:nvPr>
        </p:nvSpPr>
        <p:spPr/>
        <p:txBody>
          <a:bodyPr/>
          <a:lstStyle/>
          <a:p>
            <a:r>
              <a:rPr lang="en-US" dirty="0"/>
              <a:t>Data provision beyond demonstrator process</a:t>
            </a:r>
            <a:endParaRPr lang="en-DE" dirty="0"/>
          </a:p>
        </p:txBody>
      </p:sp>
      <p:sp>
        <p:nvSpPr>
          <p:cNvPr id="4" name="Slide Number Placeholder 3">
            <a:extLst>
              <a:ext uri="{FF2B5EF4-FFF2-40B4-BE49-F238E27FC236}">
                <a16:creationId xmlns:a16="http://schemas.microsoft.com/office/drawing/2014/main" id="{9F3D34B3-FFC1-444E-9CEC-381EFCEC953B}"/>
              </a:ext>
            </a:extLst>
          </p:cNvPr>
          <p:cNvSpPr>
            <a:spLocks noGrp="1"/>
          </p:cNvSpPr>
          <p:nvPr>
            <p:ph type="sldNum" sz="quarter" idx="12"/>
          </p:nvPr>
        </p:nvSpPr>
        <p:spPr/>
        <p:txBody>
          <a:bodyPr/>
          <a:lstStyle/>
          <a:p>
            <a:fld id="{6B3F9B04-52E9-D64B-8808-0308FE78F2E0}" type="slidenum">
              <a:rPr lang="en-US" smtClean="0"/>
              <a:pPr/>
              <a:t>50</a:t>
            </a:fld>
            <a:endParaRPr lang="en-US"/>
          </a:p>
        </p:txBody>
      </p:sp>
      <p:sp>
        <p:nvSpPr>
          <p:cNvPr id="5" name="Text Placeholder 4">
            <a:extLst>
              <a:ext uri="{FF2B5EF4-FFF2-40B4-BE49-F238E27FC236}">
                <a16:creationId xmlns:a16="http://schemas.microsoft.com/office/drawing/2014/main" id="{5ED34F21-5E65-4479-B1A4-124D9F420822}"/>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3289584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7ECDB9-921B-4262-B660-19F2F057474F}"/>
              </a:ext>
            </a:extLst>
          </p:cNvPr>
          <p:cNvSpPr>
            <a:spLocks noGrp="1"/>
          </p:cNvSpPr>
          <p:nvPr>
            <p:ph idx="1"/>
          </p:nvPr>
        </p:nvSpPr>
        <p:spPr/>
        <p:txBody>
          <a:bodyPr>
            <a:normAutofit lnSpcReduction="10000"/>
          </a:bodyPr>
          <a:lstStyle/>
          <a:p>
            <a:pPr marL="0" indent="0">
              <a:buNone/>
            </a:pPr>
            <a:r>
              <a:rPr lang="en-US" sz="4400" b="1" dirty="0">
                <a:solidFill>
                  <a:srgbClr val="C00000"/>
                </a:solidFill>
              </a:rPr>
              <a:t>Outline</a:t>
            </a:r>
          </a:p>
          <a:p>
            <a:r>
              <a:rPr lang="en-US" sz="3200" dirty="0">
                <a:solidFill>
                  <a:srgbClr val="C00000"/>
                </a:solidFill>
              </a:rPr>
              <a:t>Introduction</a:t>
            </a:r>
          </a:p>
          <a:p>
            <a:r>
              <a:rPr lang="en-US" sz="3200" dirty="0">
                <a:solidFill>
                  <a:srgbClr val="BF1E2D"/>
                </a:solidFill>
              </a:rPr>
              <a:t>Fast-track information on climate change and impacts streamlined to the demonstrators</a:t>
            </a:r>
          </a:p>
          <a:p>
            <a:r>
              <a:rPr lang="en-US" sz="3200" dirty="0">
                <a:solidFill>
                  <a:srgbClr val="C00000"/>
                </a:solidFill>
              </a:rPr>
              <a:t>Advanced climate scenario data and bio-physical modelling implementation</a:t>
            </a:r>
          </a:p>
          <a:p>
            <a:r>
              <a:rPr lang="en-US" sz="3200" dirty="0">
                <a:solidFill>
                  <a:srgbClr val="0070C0"/>
                </a:solidFill>
              </a:rPr>
              <a:t>Web portal for data and information</a:t>
            </a:r>
          </a:p>
          <a:p>
            <a:r>
              <a:rPr lang="en-US" sz="3200" dirty="0">
                <a:solidFill>
                  <a:srgbClr val="C00000"/>
                </a:solidFill>
              </a:rPr>
              <a:t>Conclusions and outlook</a:t>
            </a:r>
            <a:endParaRPr lang="en-DE" sz="4400" dirty="0">
              <a:solidFill>
                <a:srgbClr val="C00000"/>
              </a:solidFill>
            </a:endParaRPr>
          </a:p>
        </p:txBody>
      </p:sp>
      <p:sp>
        <p:nvSpPr>
          <p:cNvPr id="3" name="Title 2">
            <a:extLst>
              <a:ext uri="{FF2B5EF4-FFF2-40B4-BE49-F238E27FC236}">
                <a16:creationId xmlns:a16="http://schemas.microsoft.com/office/drawing/2014/main" id="{87FB99E3-374E-44EF-8580-C629EC9F3D97}"/>
              </a:ext>
            </a:extLst>
          </p:cNvPr>
          <p:cNvSpPr>
            <a:spLocks noGrp="1"/>
          </p:cNvSpPr>
          <p:nvPr>
            <p:ph type="ctrTitle"/>
          </p:nvPr>
        </p:nvSpPr>
        <p:spPr/>
        <p:txBody>
          <a:bodyPr/>
          <a:lstStyle/>
          <a:p>
            <a:r>
              <a:rPr lang="en-US" dirty="0"/>
              <a:t>Outline</a:t>
            </a:r>
            <a:endParaRPr lang="en-DE" dirty="0"/>
          </a:p>
        </p:txBody>
      </p:sp>
      <p:sp>
        <p:nvSpPr>
          <p:cNvPr id="4" name="Slide Number Placeholder 3">
            <a:extLst>
              <a:ext uri="{FF2B5EF4-FFF2-40B4-BE49-F238E27FC236}">
                <a16:creationId xmlns:a16="http://schemas.microsoft.com/office/drawing/2014/main" id="{0F54F064-5C47-4FA4-B0B2-A5D2D3B3991B}"/>
              </a:ext>
            </a:extLst>
          </p:cNvPr>
          <p:cNvSpPr>
            <a:spLocks noGrp="1"/>
          </p:cNvSpPr>
          <p:nvPr>
            <p:ph type="sldNum" sz="quarter" idx="12"/>
          </p:nvPr>
        </p:nvSpPr>
        <p:spPr/>
        <p:txBody>
          <a:bodyPr/>
          <a:lstStyle/>
          <a:p>
            <a:fld id="{6B3F9B04-52E9-D64B-8808-0308FE78F2E0}" type="slidenum">
              <a:rPr lang="en-US" smtClean="0"/>
              <a:pPr/>
              <a:t>51</a:t>
            </a:fld>
            <a:endParaRPr lang="en-US"/>
          </a:p>
        </p:txBody>
      </p:sp>
      <p:sp>
        <p:nvSpPr>
          <p:cNvPr id="5" name="Text Placeholder 4">
            <a:extLst>
              <a:ext uri="{FF2B5EF4-FFF2-40B4-BE49-F238E27FC236}">
                <a16:creationId xmlns:a16="http://schemas.microsoft.com/office/drawing/2014/main" id="{C9DE54AF-911C-4948-89E4-EA7AC1931E64}"/>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4128407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4494C-6947-4B49-BF7F-CFDD0A25B720}"/>
              </a:ext>
            </a:extLst>
          </p:cNvPr>
          <p:cNvSpPr>
            <a:spLocks noGrp="1"/>
          </p:cNvSpPr>
          <p:nvPr>
            <p:ph type="ctrTitle"/>
          </p:nvPr>
        </p:nvSpPr>
        <p:spPr/>
        <p:txBody>
          <a:bodyPr>
            <a:normAutofit/>
          </a:bodyPr>
          <a:lstStyle/>
          <a:p>
            <a:r>
              <a:rPr lang="en-US" dirty="0"/>
              <a:t>Web portal for data and information</a:t>
            </a:r>
            <a:endParaRPr lang="en-DE" dirty="0"/>
          </a:p>
        </p:txBody>
      </p:sp>
      <p:sp>
        <p:nvSpPr>
          <p:cNvPr id="4" name="Slide Number Placeholder 3">
            <a:extLst>
              <a:ext uri="{FF2B5EF4-FFF2-40B4-BE49-F238E27FC236}">
                <a16:creationId xmlns:a16="http://schemas.microsoft.com/office/drawing/2014/main" id="{D57B39B3-58E0-4784-93F1-CECBE563B2D7}"/>
              </a:ext>
            </a:extLst>
          </p:cNvPr>
          <p:cNvSpPr>
            <a:spLocks noGrp="1"/>
          </p:cNvSpPr>
          <p:nvPr>
            <p:ph type="sldNum" sz="quarter" idx="12"/>
          </p:nvPr>
        </p:nvSpPr>
        <p:spPr/>
        <p:txBody>
          <a:bodyPr/>
          <a:lstStyle/>
          <a:p>
            <a:fld id="{6B3F9B04-52E9-D64B-8808-0308FE78F2E0}" type="slidenum">
              <a:rPr lang="en-US" smtClean="0"/>
              <a:pPr/>
              <a:t>52</a:t>
            </a:fld>
            <a:endParaRPr lang="en-US" dirty="0"/>
          </a:p>
        </p:txBody>
      </p:sp>
      <p:sp>
        <p:nvSpPr>
          <p:cNvPr id="5" name="Text Placeholder 4">
            <a:extLst>
              <a:ext uri="{FF2B5EF4-FFF2-40B4-BE49-F238E27FC236}">
                <a16:creationId xmlns:a16="http://schemas.microsoft.com/office/drawing/2014/main" id="{4B6D4CDD-9AEA-4398-B1AA-B074B026DD3D}"/>
              </a:ext>
            </a:extLst>
          </p:cNvPr>
          <p:cNvSpPr>
            <a:spLocks noGrp="1"/>
          </p:cNvSpPr>
          <p:nvPr>
            <p:ph type="body" sz="quarter" idx="13"/>
          </p:nvPr>
        </p:nvSpPr>
        <p:spPr/>
        <p:txBody>
          <a:bodyPr/>
          <a:lstStyle/>
          <a:p>
            <a:endParaRPr lang="en-DE"/>
          </a:p>
        </p:txBody>
      </p:sp>
      <p:pic>
        <p:nvPicPr>
          <p:cNvPr id="6" name="Content Placeholder 5">
            <a:extLst>
              <a:ext uri="{FF2B5EF4-FFF2-40B4-BE49-F238E27FC236}">
                <a16:creationId xmlns:a16="http://schemas.microsoft.com/office/drawing/2014/main" id="{3A78BE87-F4C7-44FD-81AB-15E536709B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243" y="1209675"/>
            <a:ext cx="6140768" cy="474059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6E59172-7972-4D76-AEC4-BB9484C76780}"/>
              </a:ext>
            </a:extLst>
          </p:cNvPr>
          <p:cNvPicPr>
            <a:picLocks noChangeAspect="1"/>
          </p:cNvPicPr>
          <p:nvPr/>
        </p:nvPicPr>
        <p:blipFill>
          <a:blip r:embed="rId3"/>
          <a:stretch>
            <a:fillRect/>
          </a:stretch>
        </p:blipFill>
        <p:spPr>
          <a:xfrm>
            <a:off x="2398972" y="1779586"/>
            <a:ext cx="9148763" cy="457676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3D53A1D-F104-4972-A5BA-D441CA8827F9}"/>
              </a:ext>
            </a:extLst>
          </p:cNvPr>
          <p:cNvSpPr txBox="1"/>
          <p:nvPr/>
        </p:nvSpPr>
        <p:spPr>
          <a:xfrm>
            <a:off x="273292" y="6520179"/>
            <a:ext cx="4162422" cy="276999"/>
          </a:xfrm>
          <a:prstGeom prst="rect">
            <a:avLst/>
          </a:prstGeom>
          <a:noFill/>
        </p:spPr>
        <p:txBody>
          <a:bodyPr wrap="none" rtlCol="0">
            <a:spAutoFit/>
          </a:bodyPr>
          <a:lstStyle/>
          <a:p>
            <a:r>
              <a:rPr lang="en-US" sz="1200" dirty="0"/>
              <a:t>https://kfo.pik-potsdam.de/eur/index_en.html?language_id=en</a:t>
            </a:r>
            <a:endParaRPr lang="en-DE" sz="1200" dirty="0"/>
          </a:p>
        </p:txBody>
      </p:sp>
      <p:sp>
        <p:nvSpPr>
          <p:cNvPr id="9" name="Rectangle: Rounded Corners 8">
            <a:extLst>
              <a:ext uri="{FF2B5EF4-FFF2-40B4-BE49-F238E27FC236}">
                <a16:creationId xmlns:a16="http://schemas.microsoft.com/office/drawing/2014/main" id="{BB889FC3-15B2-45D7-8E4A-4C25451FFA65}"/>
              </a:ext>
            </a:extLst>
          </p:cNvPr>
          <p:cNvSpPr/>
          <p:nvPr/>
        </p:nvSpPr>
        <p:spPr>
          <a:xfrm>
            <a:off x="3969209" y="1995056"/>
            <a:ext cx="6585527" cy="9213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4"/>
              </a:rPr>
              <a:t>https://kfo.pik-potsdam.de/eur/index_en.html?language_id=en</a:t>
            </a:r>
            <a:endParaRPr lang="en-DE" dirty="0"/>
          </a:p>
        </p:txBody>
      </p:sp>
    </p:spTree>
    <p:extLst>
      <p:ext uri="{BB962C8B-B14F-4D97-AF65-F5344CB8AC3E}">
        <p14:creationId xmlns:p14="http://schemas.microsoft.com/office/powerpoint/2010/main" val="28488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8BEAC8-9F61-4D88-B00B-C081B2725A99}"/>
              </a:ext>
            </a:extLst>
          </p:cNvPr>
          <p:cNvSpPr>
            <a:spLocks noGrp="1"/>
          </p:cNvSpPr>
          <p:nvPr>
            <p:ph idx="1"/>
          </p:nvPr>
        </p:nvSpPr>
        <p:spPr/>
        <p:txBody>
          <a:bodyPr>
            <a:normAutofit/>
          </a:bodyPr>
          <a:lstStyle/>
          <a:p>
            <a:pPr marL="0" indent="0">
              <a:buNone/>
            </a:pPr>
            <a:r>
              <a:rPr lang="en-US" sz="3800" dirty="0">
                <a:solidFill>
                  <a:srgbClr val="BF1E2D"/>
                </a:solidFill>
              </a:rPr>
              <a:t>Summary</a:t>
            </a:r>
          </a:p>
          <a:p>
            <a:r>
              <a:rPr lang="en-US" sz="2400" dirty="0">
                <a:solidFill>
                  <a:srgbClr val="C00000"/>
                </a:solidFill>
              </a:rPr>
              <a:t>Fast-track information on climate change and impacts streamlined to the demonstrators</a:t>
            </a:r>
            <a:br>
              <a:rPr lang="en-US" sz="2400" dirty="0">
                <a:solidFill>
                  <a:srgbClr val="C00000"/>
                </a:solidFill>
              </a:rPr>
            </a:br>
            <a:r>
              <a:rPr lang="en-US" sz="2400" dirty="0">
                <a:solidFill>
                  <a:srgbClr val="C00000"/>
                </a:solidFill>
              </a:rPr>
              <a:t>Ready</a:t>
            </a:r>
          </a:p>
          <a:p>
            <a:r>
              <a:rPr lang="en-US" sz="2400" dirty="0">
                <a:solidFill>
                  <a:srgbClr val="C00000"/>
                </a:solidFill>
              </a:rPr>
              <a:t>Advanced climate scenario data and bio-physical modelling implementation</a:t>
            </a:r>
            <a:br>
              <a:rPr lang="en-US" sz="2400" dirty="0">
                <a:solidFill>
                  <a:srgbClr val="C00000"/>
                </a:solidFill>
              </a:rPr>
            </a:br>
            <a:r>
              <a:rPr lang="en-US" sz="2400" dirty="0">
                <a:solidFill>
                  <a:srgbClr val="C00000"/>
                </a:solidFill>
              </a:rPr>
              <a:t>Far but ongoing</a:t>
            </a:r>
          </a:p>
          <a:p>
            <a:r>
              <a:rPr lang="en-US" sz="2400" dirty="0">
                <a:solidFill>
                  <a:srgbClr val="C00000"/>
                </a:solidFill>
              </a:rPr>
              <a:t>Web portal for data and information</a:t>
            </a:r>
            <a:br>
              <a:rPr lang="en-US" sz="2400" dirty="0">
                <a:solidFill>
                  <a:srgbClr val="C00000"/>
                </a:solidFill>
              </a:rPr>
            </a:br>
            <a:r>
              <a:rPr lang="en-US" sz="2400" dirty="0">
                <a:solidFill>
                  <a:srgbClr val="C00000"/>
                </a:solidFill>
              </a:rPr>
              <a:t>Version 1 ready but ongoing</a:t>
            </a:r>
          </a:p>
          <a:p>
            <a:pPr marL="0" indent="0">
              <a:buNone/>
            </a:pPr>
            <a:endParaRPr lang="en-DE" dirty="0"/>
          </a:p>
        </p:txBody>
      </p:sp>
      <p:sp>
        <p:nvSpPr>
          <p:cNvPr id="3" name="Title 2">
            <a:extLst>
              <a:ext uri="{FF2B5EF4-FFF2-40B4-BE49-F238E27FC236}">
                <a16:creationId xmlns:a16="http://schemas.microsoft.com/office/drawing/2014/main" id="{0DF8856D-0621-4669-A3CB-466823ABA209}"/>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0E3D1DAB-D446-4DB5-A9FC-4EA9BF3C168E}"/>
              </a:ext>
            </a:extLst>
          </p:cNvPr>
          <p:cNvSpPr>
            <a:spLocks noGrp="1"/>
          </p:cNvSpPr>
          <p:nvPr>
            <p:ph type="sldNum" sz="quarter" idx="12"/>
          </p:nvPr>
        </p:nvSpPr>
        <p:spPr/>
        <p:txBody>
          <a:bodyPr/>
          <a:lstStyle/>
          <a:p>
            <a:fld id="{6B3F9B04-52E9-D64B-8808-0308FE78F2E0}" type="slidenum">
              <a:rPr lang="en-US" smtClean="0"/>
              <a:pPr/>
              <a:t>53</a:t>
            </a:fld>
            <a:endParaRPr lang="en-US"/>
          </a:p>
        </p:txBody>
      </p:sp>
      <p:sp>
        <p:nvSpPr>
          <p:cNvPr id="5" name="Text Placeholder 4">
            <a:extLst>
              <a:ext uri="{FF2B5EF4-FFF2-40B4-BE49-F238E27FC236}">
                <a16:creationId xmlns:a16="http://schemas.microsoft.com/office/drawing/2014/main" id="{956A48B6-0614-432A-8149-9A2A8DAC3E79}"/>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1827832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BC693A-93A2-4F06-B5DC-175C826E9D86}"/>
              </a:ext>
            </a:extLst>
          </p:cNvPr>
          <p:cNvSpPr>
            <a:spLocks noGrp="1"/>
          </p:cNvSpPr>
          <p:nvPr>
            <p:ph idx="1"/>
          </p:nvPr>
        </p:nvSpPr>
        <p:spPr/>
        <p:txBody>
          <a:bodyPr/>
          <a:lstStyle/>
          <a:p>
            <a:pPr marL="0" indent="0">
              <a:buNone/>
            </a:pPr>
            <a:endParaRPr lang="en-US" dirty="0"/>
          </a:p>
          <a:p>
            <a:pPr marL="0" indent="0">
              <a:buNone/>
            </a:pPr>
            <a:r>
              <a:rPr lang="en-US" sz="3600" dirty="0"/>
              <a:t>Thanks!</a:t>
            </a:r>
          </a:p>
          <a:p>
            <a:pPr marL="0" indent="0">
              <a:buNone/>
            </a:pPr>
            <a:endParaRPr lang="en-US" dirty="0"/>
          </a:p>
          <a:p>
            <a:pPr marL="0" indent="0">
              <a:buNone/>
            </a:pPr>
            <a:r>
              <a:rPr lang="en-US" sz="2000" dirty="0"/>
              <a:t>Any questions?</a:t>
            </a:r>
          </a:p>
        </p:txBody>
      </p:sp>
      <p:sp>
        <p:nvSpPr>
          <p:cNvPr id="3" name="Title 2">
            <a:extLst>
              <a:ext uri="{FF2B5EF4-FFF2-40B4-BE49-F238E27FC236}">
                <a16:creationId xmlns:a16="http://schemas.microsoft.com/office/drawing/2014/main" id="{F1F43326-D63B-476D-9F32-9700F29D219E}"/>
              </a:ext>
            </a:extLst>
          </p:cNvPr>
          <p:cNvSpPr>
            <a:spLocks noGrp="1"/>
          </p:cNvSpPr>
          <p:nvPr>
            <p:ph type="ctrTitle"/>
          </p:nvPr>
        </p:nvSpPr>
        <p:spPr/>
        <p:txBody>
          <a:bodyPr/>
          <a:lstStyle/>
          <a:p>
            <a:endParaRPr lang="en-DE"/>
          </a:p>
        </p:txBody>
      </p:sp>
      <p:sp>
        <p:nvSpPr>
          <p:cNvPr id="4" name="Slide Number Placeholder 3">
            <a:extLst>
              <a:ext uri="{FF2B5EF4-FFF2-40B4-BE49-F238E27FC236}">
                <a16:creationId xmlns:a16="http://schemas.microsoft.com/office/drawing/2014/main" id="{759AF6BC-F185-44B9-8070-0CC02813D2AA}"/>
              </a:ext>
            </a:extLst>
          </p:cNvPr>
          <p:cNvSpPr>
            <a:spLocks noGrp="1"/>
          </p:cNvSpPr>
          <p:nvPr>
            <p:ph type="sldNum" sz="quarter" idx="12"/>
          </p:nvPr>
        </p:nvSpPr>
        <p:spPr/>
        <p:txBody>
          <a:bodyPr/>
          <a:lstStyle/>
          <a:p>
            <a:fld id="{6B3F9B04-52E9-D64B-8808-0308FE78F2E0}" type="slidenum">
              <a:rPr lang="en-US" smtClean="0"/>
              <a:pPr/>
              <a:t>54</a:t>
            </a:fld>
            <a:endParaRPr lang="en-US"/>
          </a:p>
        </p:txBody>
      </p:sp>
      <p:sp>
        <p:nvSpPr>
          <p:cNvPr id="5" name="Text Placeholder 4">
            <a:extLst>
              <a:ext uri="{FF2B5EF4-FFF2-40B4-BE49-F238E27FC236}">
                <a16:creationId xmlns:a16="http://schemas.microsoft.com/office/drawing/2014/main" id="{24FF0C48-4506-43DB-BA1F-691795F77EBC}"/>
              </a:ext>
            </a:extLst>
          </p:cNvPr>
          <p:cNvSpPr>
            <a:spLocks noGrp="1"/>
          </p:cNvSpPr>
          <p:nvPr>
            <p:ph type="body" sz="quarter" idx="13"/>
          </p:nvPr>
        </p:nvSpPr>
        <p:spPr/>
        <p:txBody>
          <a:bodyPr/>
          <a:lstStyle/>
          <a:p>
            <a:endParaRPr lang="en-DE"/>
          </a:p>
        </p:txBody>
      </p:sp>
    </p:spTree>
    <p:extLst>
      <p:ext uri="{BB962C8B-B14F-4D97-AF65-F5344CB8AC3E}">
        <p14:creationId xmlns:p14="http://schemas.microsoft.com/office/powerpoint/2010/main" val="35295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0EB96-3C41-4169-8D22-93CA8B946881}"/>
              </a:ext>
            </a:extLst>
          </p:cNvPr>
          <p:cNvSpPr>
            <a:spLocks noGrp="1"/>
          </p:cNvSpPr>
          <p:nvPr>
            <p:ph type="ctrTitle"/>
          </p:nvPr>
        </p:nvSpPr>
        <p:spPr/>
        <p:txBody>
          <a:bodyPr/>
          <a:lstStyle/>
          <a:p>
            <a:r>
              <a:rPr lang="en-US" dirty="0"/>
              <a:t>Model approach fast track</a:t>
            </a:r>
            <a:endParaRPr lang="en-DE" dirty="0"/>
          </a:p>
        </p:txBody>
      </p:sp>
      <p:sp>
        <p:nvSpPr>
          <p:cNvPr id="4" name="Slide Number Placeholder 3">
            <a:extLst>
              <a:ext uri="{FF2B5EF4-FFF2-40B4-BE49-F238E27FC236}">
                <a16:creationId xmlns:a16="http://schemas.microsoft.com/office/drawing/2014/main" id="{6D7AB097-369B-478C-91BC-DEAF5DDF1DDB}"/>
              </a:ext>
            </a:extLst>
          </p:cNvPr>
          <p:cNvSpPr>
            <a:spLocks noGrp="1"/>
          </p:cNvSpPr>
          <p:nvPr>
            <p:ph type="sldNum" sz="quarter" idx="12"/>
          </p:nvPr>
        </p:nvSpPr>
        <p:spPr/>
        <p:txBody>
          <a:bodyPr/>
          <a:lstStyle/>
          <a:p>
            <a:fld id="{6B3F9B04-52E9-D64B-8808-0308FE78F2E0}" type="slidenum">
              <a:rPr lang="en-US" smtClean="0"/>
              <a:pPr/>
              <a:t>6</a:t>
            </a:fld>
            <a:endParaRPr lang="en-US"/>
          </a:p>
        </p:txBody>
      </p:sp>
      <p:sp>
        <p:nvSpPr>
          <p:cNvPr id="5" name="Text Placeholder 4">
            <a:extLst>
              <a:ext uri="{FF2B5EF4-FFF2-40B4-BE49-F238E27FC236}">
                <a16:creationId xmlns:a16="http://schemas.microsoft.com/office/drawing/2014/main" id="{E0476452-B43E-41D4-A0D5-907A341DDC21}"/>
              </a:ext>
            </a:extLst>
          </p:cNvPr>
          <p:cNvSpPr>
            <a:spLocks noGrp="1"/>
          </p:cNvSpPr>
          <p:nvPr>
            <p:ph type="body" sz="quarter" idx="13"/>
          </p:nvPr>
        </p:nvSpPr>
        <p:spPr/>
        <p:txBody>
          <a:bodyPr/>
          <a:lstStyle/>
          <a:p>
            <a:endParaRPr lang="en-DE"/>
          </a:p>
        </p:txBody>
      </p:sp>
      <p:sp>
        <p:nvSpPr>
          <p:cNvPr id="9" name="Content Placeholder 9">
            <a:extLst>
              <a:ext uri="{FF2B5EF4-FFF2-40B4-BE49-F238E27FC236}">
                <a16:creationId xmlns:a16="http://schemas.microsoft.com/office/drawing/2014/main" id="{0A1FE275-0171-4B2F-AC6A-F9556E41CF4F}"/>
              </a:ext>
            </a:extLst>
          </p:cNvPr>
          <p:cNvSpPr>
            <a:spLocks noGrp="1"/>
          </p:cNvSpPr>
          <p:nvPr>
            <p:ph idx="1"/>
          </p:nvPr>
        </p:nvSpPr>
        <p:spPr>
          <a:xfrm>
            <a:off x="4873656" y="1625317"/>
            <a:ext cx="6112498" cy="4433998"/>
          </a:xfrm>
        </p:spPr>
        <p:txBody>
          <a:bodyPr>
            <a:normAutofit lnSpcReduction="10000"/>
          </a:bodyPr>
          <a:lstStyle/>
          <a:p>
            <a:pPr marL="342900" indent="-342900">
              <a:buFont typeface="Arial" panose="020B0604020202020204" pitchFamily="34" charset="0"/>
              <a:buChar char="•"/>
            </a:pPr>
            <a:r>
              <a:rPr lang="de-DE" sz="2400" b="0" dirty="0">
                <a:solidFill>
                  <a:schemeClr val="accent1">
                    <a:lumMod val="75000"/>
                  </a:schemeClr>
                </a:solidFill>
                <a:latin typeface="Calibri" panose="020F0502020204030204" pitchFamily="34" charset="0"/>
                <a:cs typeface="Calibri" panose="020F0502020204030204" pitchFamily="34" charset="0"/>
              </a:rPr>
              <a:t>3 </a:t>
            </a:r>
            <a:r>
              <a:rPr lang="de-DE" sz="2400" b="0" dirty="0" err="1">
                <a:solidFill>
                  <a:schemeClr val="accent1">
                    <a:lumMod val="75000"/>
                  </a:schemeClr>
                </a:solidFill>
                <a:latin typeface="Calibri" panose="020F0502020204030204" pitchFamily="34" charset="0"/>
                <a:cs typeface="Calibri" panose="020F0502020204030204" pitchFamily="34" charset="0"/>
              </a:rPr>
              <a:t>scenarios</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a:latin typeface="Calibri" panose="020F0502020204030204" pitchFamily="34" charset="0"/>
                <a:cs typeface="Calibri" panose="020F0502020204030204" pitchFamily="34" charset="0"/>
              </a:rPr>
              <a:t>(</a:t>
            </a:r>
            <a:r>
              <a:rPr lang="de-DE" sz="2400" b="0" dirty="0" err="1">
                <a:latin typeface="Calibri" panose="020F0502020204030204" pitchFamily="34" charset="0"/>
                <a:cs typeface="Calibri" panose="020F0502020204030204" pitchFamily="34" charset="0"/>
              </a:rPr>
              <a:t>low</a:t>
            </a:r>
            <a:r>
              <a:rPr lang="de-DE" sz="2400" b="0" dirty="0">
                <a:latin typeface="Calibri" panose="020F0502020204030204" pitchFamily="34" charset="0"/>
                <a:cs typeface="Calibri" panose="020F0502020204030204" pitchFamily="34" charset="0"/>
              </a:rPr>
              <a:t> end, medium and high end </a:t>
            </a:r>
            <a:r>
              <a:rPr lang="de-DE" sz="2400" b="0" dirty="0" err="1">
                <a:latin typeface="Calibri" panose="020F0502020204030204" pitchFamily="34" charset="0"/>
                <a:cs typeface="Calibri" panose="020F0502020204030204" pitchFamily="34" charset="0"/>
              </a:rPr>
              <a:t>warming</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with</a:t>
            </a:r>
            <a:r>
              <a:rPr lang="de-DE" sz="2400" b="0" dirty="0">
                <a:latin typeface="Calibri" panose="020F0502020204030204" pitchFamily="34" charset="0"/>
                <a:cs typeface="Calibri" panose="020F0502020204030204" pitchFamily="34" charset="0"/>
              </a:rPr>
              <a:t> </a:t>
            </a:r>
            <a:r>
              <a:rPr lang="de-DE" sz="2400" b="0" dirty="0">
                <a:solidFill>
                  <a:schemeClr val="accent1">
                    <a:lumMod val="75000"/>
                  </a:schemeClr>
                </a:solidFill>
                <a:latin typeface="Calibri" panose="020F0502020204030204" pitchFamily="34" charset="0"/>
                <a:cs typeface="Calibri" panose="020F0502020204030204" pitchFamily="34" charset="0"/>
              </a:rPr>
              <a:t>10 global </a:t>
            </a:r>
            <a:r>
              <a:rPr lang="de-DE" sz="2400" b="0" dirty="0" err="1">
                <a:solidFill>
                  <a:schemeClr val="accent1">
                    <a:lumMod val="75000"/>
                  </a:schemeClr>
                </a:solidFill>
                <a:latin typeface="Calibri" panose="020F0502020204030204" pitchFamily="34" charset="0"/>
                <a:cs typeface="Calibri" panose="020F0502020204030204" pitchFamily="34" charset="0"/>
              </a:rPr>
              <a:t>climate</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model</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outputs</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each</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of</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the</a:t>
            </a:r>
            <a:r>
              <a:rPr lang="de-DE" sz="2400" b="0" dirty="0">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latest</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scenario</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generation</a:t>
            </a:r>
            <a:r>
              <a:rPr lang="de-DE" sz="2400" b="0" dirty="0">
                <a:solidFill>
                  <a:schemeClr val="accent1">
                    <a:lumMod val="75000"/>
                  </a:schemeClr>
                </a:solidFill>
                <a:latin typeface="Calibri" panose="020F0502020204030204" pitchFamily="34" charset="0"/>
                <a:cs typeface="Calibri" panose="020F0502020204030204" pitchFamily="34" charset="0"/>
              </a:rPr>
              <a:t> (CMIP6)</a:t>
            </a:r>
          </a:p>
          <a:p>
            <a:endParaRPr lang="de-DE"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0" dirty="0">
                <a:latin typeface="Calibri" panose="020F0502020204030204" pitchFamily="34" charset="0"/>
                <a:cs typeface="Calibri" panose="020F0502020204030204" pitchFamily="34" charset="0"/>
              </a:rPr>
              <a:t>The </a:t>
            </a:r>
            <a:r>
              <a:rPr lang="de-DE" sz="2400" b="0" dirty="0" err="1">
                <a:latin typeface="Calibri" panose="020F0502020204030204" pitchFamily="34" charset="0"/>
                <a:cs typeface="Calibri" panose="020F0502020204030204" pitchFamily="34" charset="0"/>
              </a:rPr>
              <a:t>data</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were</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statistically</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downscaled</a:t>
            </a:r>
            <a:r>
              <a:rPr lang="de-DE" sz="2400" b="0" dirty="0">
                <a:solidFill>
                  <a:schemeClr val="accent1">
                    <a:lumMod val="75000"/>
                  </a:schemeClr>
                </a:solidFill>
                <a:latin typeface="Calibri" panose="020F0502020204030204" pitchFamily="34" charset="0"/>
                <a:cs typeface="Calibri" panose="020F0502020204030204" pitchFamily="34" charset="0"/>
              </a:rPr>
              <a:t> and </a:t>
            </a:r>
            <a:r>
              <a:rPr lang="de-DE" sz="2400" b="0" dirty="0" err="1">
                <a:solidFill>
                  <a:schemeClr val="accent1">
                    <a:lumMod val="75000"/>
                  </a:schemeClr>
                </a:solidFill>
                <a:latin typeface="Calibri" panose="020F0502020204030204" pitchFamily="34" charset="0"/>
                <a:cs typeface="Calibri" panose="020F0502020204030204" pitchFamily="34" charset="0"/>
              </a:rPr>
              <a:t>bias</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adjusted</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within</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the</a:t>
            </a:r>
            <a:r>
              <a:rPr lang="de-DE" sz="2400" b="0" dirty="0">
                <a:latin typeface="Calibri" panose="020F0502020204030204" pitchFamily="34" charset="0"/>
                <a:cs typeface="Calibri" panose="020F0502020204030204" pitchFamily="34" charset="0"/>
              </a:rPr>
              <a:t> ISIMIP </a:t>
            </a:r>
            <a:r>
              <a:rPr lang="de-DE" sz="2400" b="0" dirty="0" err="1">
                <a:latin typeface="Calibri" panose="020F0502020204030204" pitchFamily="34" charset="0"/>
                <a:cs typeface="Calibri" panose="020F0502020204030204" pitchFamily="34" charset="0"/>
              </a:rPr>
              <a:t>project</a:t>
            </a:r>
            <a:endParaRPr lang="de-DE"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de-DE"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0" dirty="0">
                <a:latin typeface="Calibri" panose="020F0502020204030204" pitchFamily="34" charset="0"/>
                <a:cs typeface="Calibri" panose="020F0502020204030204" pitchFamily="34" charset="0"/>
              </a:rPr>
              <a:t>An </a:t>
            </a:r>
            <a:r>
              <a:rPr lang="de-DE" sz="2400" b="0" dirty="0" err="1">
                <a:solidFill>
                  <a:schemeClr val="accent1">
                    <a:lumMod val="75000"/>
                  </a:schemeClr>
                </a:solidFill>
                <a:latin typeface="Calibri" panose="020F0502020204030204" pitchFamily="34" charset="0"/>
                <a:cs typeface="Calibri" panose="020F0502020204030204" pitchFamily="34" charset="0"/>
              </a:rPr>
              <a:t>eco-hydrological</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err="1">
                <a:solidFill>
                  <a:schemeClr val="accent1">
                    <a:lumMod val="75000"/>
                  </a:schemeClr>
                </a:solidFill>
                <a:latin typeface="Calibri" panose="020F0502020204030204" pitchFamily="34" charset="0"/>
                <a:cs typeface="Calibri" panose="020F0502020204030204" pitchFamily="34" charset="0"/>
              </a:rPr>
              <a:t>model</a:t>
            </a:r>
            <a:r>
              <a:rPr lang="de-DE" sz="2400" b="0" dirty="0">
                <a:solidFill>
                  <a:schemeClr val="accent1">
                    <a:lumMod val="75000"/>
                  </a:schemeClr>
                </a:solidFill>
                <a:latin typeface="Calibri" panose="020F0502020204030204" pitchFamily="34" charset="0"/>
                <a:cs typeface="Calibri" panose="020F0502020204030204" pitchFamily="34" charset="0"/>
              </a:rPr>
              <a:t> </a:t>
            </a:r>
            <a:r>
              <a:rPr lang="de-DE" sz="2400" b="0" dirty="0">
                <a:latin typeface="Calibri" panose="020F0502020204030204" pitchFamily="34" charset="0"/>
                <a:cs typeface="Calibri" panose="020F0502020204030204" pitchFamily="34" charset="0"/>
              </a:rPr>
              <a:t>was </a:t>
            </a:r>
            <a:r>
              <a:rPr lang="de-DE" sz="2400" b="0" dirty="0" err="1">
                <a:latin typeface="Calibri" panose="020F0502020204030204" pitchFamily="34" charset="0"/>
                <a:cs typeface="Calibri" panose="020F0502020204030204" pitchFamily="34" charset="0"/>
              </a:rPr>
              <a:t>applied</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to</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translate</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the</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climate</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scenario</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data</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into</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change</a:t>
            </a:r>
            <a:r>
              <a:rPr lang="de-DE" sz="2400" b="0" dirty="0">
                <a:latin typeface="Calibri" panose="020F0502020204030204" pitchFamily="34" charset="0"/>
                <a:cs typeface="Calibri" panose="020F0502020204030204" pitchFamily="34" charset="0"/>
              </a:rPr>
              <a:t> in </a:t>
            </a:r>
            <a:r>
              <a:rPr lang="de-DE" sz="2400" b="0" dirty="0" err="1">
                <a:latin typeface="Calibri" panose="020F0502020204030204" pitchFamily="34" charset="0"/>
                <a:cs typeface="Calibri" panose="020F0502020204030204" pitchFamily="34" charset="0"/>
              </a:rPr>
              <a:t>water</a:t>
            </a:r>
            <a:r>
              <a:rPr lang="de-DE" sz="2400" b="0" dirty="0">
                <a:latin typeface="Calibri" panose="020F0502020204030204" pitchFamily="34" charset="0"/>
                <a:cs typeface="Calibri" panose="020F0502020204030204" pitchFamily="34" charset="0"/>
              </a:rPr>
              <a:t> </a:t>
            </a:r>
            <a:r>
              <a:rPr lang="de-DE" sz="2400" b="0" dirty="0" err="1">
                <a:latin typeface="Calibri" panose="020F0502020204030204" pitchFamily="34" charset="0"/>
                <a:cs typeface="Calibri" panose="020F0502020204030204" pitchFamily="34" charset="0"/>
              </a:rPr>
              <a:t>resources</a:t>
            </a:r>
            <a:r>
              <a:rPr lang="de-DE" sz="2400" b="0" dirty="0">
                <a:latin typeface="Calibri" panose="020F0502020204030204" pitchFamily="34" charset="0"/>
                <a:cs typeface="Calibri" panose="020F0502020204030204" pitchFamily="34" charset="0"/>
              </a:rPr>
              <a:t> and extremes</a:t>
            </a:r>
          </a:p>
          <a:p>
            <a:pPr marL="342900" indent="-342900">
              <a:buFont typeface="Arial" panose="020B0604020202020204" pitchFamily="34" charset="0"/>
              <a:buChar char="•"/>
            </a:pPr>
            <a:endParaRPr lang="de-DE"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DE" sz="2400" b="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D24FBB7-F0F1-4BF5-A571-BBF0F299876D}"/>
              </a:ext>
            </a:extLst>
          </p:cNvPr>
          <p:cNvPicPr>
            <a:picLocks noChangeAspect="1"/>
          </p:cNvPicPr>
          <p:nvPr/>
        </p:nvPicPr>
        <p:blipFill rotWithShape="1">
          <a:blip r:embed="rId2"/>
          <a:srcRect l="8867" t="9604" r="12163" b="10301"/>
          <a:stretch/>
        </p:blipFill>
        <p:spPr>
          <a:xfrm>
            <a:off x="1287543" y="1536567"/>
            <a:ext cx="3498164" cy="4701611"/>
          </a:xfrm>
          <a:prstGeom prst="rect">
            <a:avLst/>
          </a:prstGeom>
        </p:spPr>
      </p:pic>
    </p:spTree>
    <p:extLst>
      <p:ext uri="{BB962C8B-B14F-4D97-AF65-F5344CB8AC3E}">
        <p14:creationId xmlns:p14="http://schemas.microsoft.com/office/powerpoint/2010/main" val="311191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7C44-71C9-49DE-8D0D-0AA03620E671}"/>
              </a:ext>
            </a:extLst>
          </p:cNvPr>
          <p:cNvSpPr>
            <a:spLocks noGrp="1"/>
          </p:cNvSpPr>
          <p:nvPr>
            <p:ph type="ctrTitle"/>
          </p:nvPr>
        </p:nvSpPr>
        <p:spPr/>
        <p:txBody>
          <a:bodyPr lIns="91440" tIns="45720" rIns="91440" bIns="45720" anchor="b">
            <a:normAutofit/>
          </a:bodyPr>
          <a:lstStyle/>
          <a:p>
            <a:r>
              <a:rPr lang="en-GB" dirty="0">
                <a:latin typeface="Verdana"/>
                <a:ea typeface="Verdana"/>
                <a:cs typeface="Tahoma"/>
              </a:rPr>
              <a:t>Temperature Projections – Example of </a:t>
            </a:r>
            <a:r>
              <a:rPr lang="en-GB" dirty="0" err="1">
                <a:latin typeface="Verdana"/>
                <a:ea typeface="Verdana"/>
                <a:cs typeface="Tahoma"/>
              </a:rPr>
              <a:t>Gjovic</a:t>
            </a:r>
            <a:endParaRPr lang="fr-FR" dirty="0"/>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7</a:t>
            </a:fld>
            <a:endParaRPr lang="en-US" dirty="0"/>
          </a:p>
        </p:txBody>
      </p:sp>
      <p:sp>
        <p:nvSpPr>
          <p:cNvPr id="5" name="Text Placeholder 4"/>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8" name="Textfeld 7">
            <a:extLst>
              <a:ext uri="{FF2B5EF4-FFF2-40B4-BE49-F238E27FC236}">
                <a16:creationId xmlns:a16="http://schemas.microsoft.com/office/drawing/2014/main" id="{1CAAFFE1-1EF2-4297-B788-7BCB0B91A0CD}"/>
              </a:ext>
            </a:extLst>
          </p:cNvPr>
          <p:cNvSpPr txBox="1"/>
          <p:nvPr/>
        </p:nvSpPr>
        <p:spPr>
          <a:xfrm>
            <a:off x="496229" y="1146717"/>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Temperature</a:t>
            </a:r>
            <a:endParaRPr lang="de-DE" sz="2400" b="1" dirty="0">
              <a:solidFill>
                <a:srgbClr val="524F4F"/>
              </a:solidFill>
              <a:cs typeface="Calibri"/>
            </a:endParaRPr>
          </a:p>
        </p:txBody>
      </p:sp>
      <p:grpSp>
        <p:nvGrpSpPr>
          <p:cNvPr id="13" name="Group 12"/>
          <p:cNvGrpSpPr/>
          <p:nvPr/>
        </p:nvGrpSpPr>
        <p:grpSpPr>
          <a:xfrm>
            <a:off x="1397359" y="4185208"/>
            <a:ext cx="5269841" cy="307777"/>
            <a:chOff x="1734726" y="4092844"/>
            <a:chExt cx="5269841" cy="307777"/>
          </a:xfrm>
        </p:grpSpPr>
        <p:sp>
          <p:nvSpPr>
            <p:cNvPr id="12" name="Textfeld 11">
              <a:extLst>
                <a:ext uri="{FF2B5EF4-FFF2-40B4-BE49-F238E27FC236}">
                  <a16:creationId xmlns:a16="http://schemas.microsoft.com/office/drawing/2014/main" id="{A18F1E4F-C759-4A1B-8F02-5194FDFCB097}"/>
                </a:ext>
              </a:extLst>
            </p:cNvPr>
            <p:cNvSpPr txBox="1"/>
            <p:nvPr/>
          </p:nvSpPr>
          <p:spPr>
            <a:xfrm>
              <a:off x="5869001" y="4138235"/>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2" name="Grafik 5">
              <a:extLst>
                <a:ext uri="{FF2B5EF4-FFF2-40B4-BE49-F238E27FC236}">
                  <a16:creationId xmlns:a16="http://schemas.microsoft.com/office/drawing/2014/main" id="{9A897F5A-9900-4117-BE15-2B1F49B65A71}"/>
                </a:ext>
              </a:extLst>
            </p:cNvPr>
            <p:cNvPicPr>
              <a:picLocks noChangeAspect="1"/>
            </p:cNvPicPr>
            <p:nvPr/>
          </p:nvPicPr>
          <p:blipFill>
            <a:blip r:embed="rId3"/>
            <a:stretch>
              <a:fillRect/>
            </a:stretch>
          </p:blipFill>
          <p:spPr>
            <a:xfrm rot="5400000" flipH="1">
              <a:off x="3258685" y="3201123"/>
              <a:ext cx="186417" cy="2120446"/>
            </a:xfrm>
            <a:prstGeom prst="rect">
              <a:avLst/>
            </a:prstGeom>
          </p:spPr>
        </p:pic>
        <p:sp>
          <p:nvSpPr>
            <p:cNvPr id="6" name="Textfeld 5">
              <a:extLst>
                <a:ext uri="{FF2B5EF4-FFF2-40B4-BE49-F238E27FC236}">
                  <a16:creationId xmlns:a16="http://schemas.microsoft.com/office/drawing/2014/main" id="{9170A44A-4698-4E73-8F41-F57DF1FDD71E}"/>
                </a:ext>
              </a:extLst>
            </p:cNvPr>
            <p:cNvSpPr txBox="1"/>
            <p:nvPr/>
          </p:nvSpPr>
          <p:spPr>
            <a:xfrm>
              <a:off x="4448362" y="4092844"/>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warm</a:t>
              </a:r>
              <a:endParaRPr lang="de-DE" sz="1400">
                <a:cs typeface="Calibri"/>
              </a:endParaRPr>
            </a:p>
          </p:txBody>
        </p:sp>
        <p:sp>
          <p:nvSpPr>
            <p:cNvPr id="11" name="Textfeld 10">
              <a:extLst>
                <a:ext uri="{FF2B5EF4-FFF2-40B4-BE49-F238E27FC236}">
                  <a16:creationId xmlns:a16="http://schemas.microsoft.com/office/drawing/2014/main" id="{0217107F-C9D0-459E-81F1-20E6812ABA74}"/>
                </a:ext>
              </a:extLst>
            </p:cNvPr>
            <p:cNvSpPr txBox="1"/>
            <p:nvPr/>
          </p:nvSpPr>
          <p:spPr>
            <a:xfrm>
              <a:off x="1734726" y="4092844"/>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cold</a:t>
              </a:r>
              <a:endParaRPr lang="de-DE" sz="1400">
                <a:cs typeface="Calibri"/>
              </a:endParaRPr>
            </a:p>
          </p:txBody>
        </p:sp>
      </p:grpSp>
      <p:grpSp>
        <p:nvGrpSpPr>
          <p:cNvPr id="36" name="Group 35">
            <a:extLst>
              <a:ext uri="{FF2B5EF4-FFF2-40B4-BE49-F238E27FC236}">
                <a16:creationId xmlns:a16="http://schemas.microsoft.com/office/drawing/2014/main" id="{575044DE-EFD8-4283-8666-3384737A34F6}"/>
              </a:ext>
            </a:extLst>
          </p:cNvPr>
          <p:cNvGrpSpPr/>
          <p:nvPr/>
        </p:nvGrpSpPr>
        <p:grpSpPr>
          <a:xfrm>
            <a:off x="914914" y="1703174"/>
            <a:ext cx="5752286" cy="2478024"/>
            <a:chOff x="707352" y="4009788"/>
            <a:chExt cx="5752286" cy="2478024"/>
          </a:xfrm>
        </p:grpSpPr>
        <p:pic>
          <p:nvPicPr>
            <p:cNvPr id="22" name="Picture 21">
              <a:extLst>
                <a:ext uri="{FF2B5EF4-FFF2-40B4-BE49-F238E27FC236}">
                  <a16:creationId xmlns:a16="http://schemas.microsoft.com/office/drawing/2014/main" id="{67C2C1BF-C5BF-4637-AC14-575FA0168879}"/>
                </a:ext>
              </a:extLst>
            </p:cNvPr>
            <p:cNvPicPr>
              <a:picLocks noChangeAspect="1"/>
            </p:cNvPicPr>
            <p:nvPr/>
          </p:nvPicPr>
          <p:blipFill>
            <a:blip r:embed="rId4"/>
            <a:stretch>
              <a:fillRect/>
            </a:stretch>
          </p:blipFill>
          <p:spPr>
            <a:xfrm>
              <a:off x="707352" y="4009788"/>
              <a:ext cx="4956049" cy="2478024"/>
            </a:xfrm>
            <a:prstGeom prst="rect">
              <a:avLst/>
            </a:prstGeom>
          </p:spPr>
        </p:pic>
        <p:sp>
          <p:nvSpPr>
            <p:cNvPr id="23" name="TextBox 22">
              <a:extLst>
                <a:ext uri="{FF2B5EF4-FFF2-40B4-BE49-F238E27FC236}">
                  <a16:creationId xmlns:a16="http://schemas.microsoft.com/office/drawing/2014/main" id="{A2B5E38E-E73B-4FE7-914D-91EB3569C9DA}"/>
                </a:ext>
              </a:extLst>
            </p:cNvPr>
            <p:cNvSpPr txBox="1"/>
            <p:nvPr/>
          </p:nvSpPr>
          <p:spPr>
            <a:xfrm>
              <a:off x="5116152" y="4835661"/>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4F04E6B-854C-434E-AC21-6FAD67A51E72}"/>
                </a:ext>
              </a:extLst>
            </p:cNvPr>
            <p:cNvSpPr txBox="1"/>
            <p:nvPr/>
          </p:nvSpPr>
          <p:spPr>
            <a:xfrm>
              <a:off x="2513633" y="4670356"/>
              <a:ext cx="134348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Emission scenarios </a:t>
              </a:r>
            </a:p>
          </p:txBody>
        </p:sp>
        <p:cxnSp>
          <p:nvCxnSpPr>
            <p:cNvPr id="26" name="Straight Arrow Connector 25">
              <a:extLst>
                <a:ext uri="{FF2B5EF4-FFF2-40B4-BE49-F238E27FC236}">
                  <a16:creationId xmlns:a16="http://schemas.microsoft.com/office/drawing/2014/main" id="{B4716D41-3F51-4FD5-BDFB-CC270DD0E522}"/>
                </a:ext>
              </a:extLst>
            </p:cNvPr>
            <p:cNvCxnSpPr>
              <a:cxnSpLocks/>
              <a:stCxn id="24" idx="2"/>
            </p:cNvCxnSpPr>
            <p:nvPr/>
          </p:nvCxnSpPr>
          <p:spPr>
            <a:xfrm>
              <a:off x="3185376" y="4916577"/>
              <a:ext cx="396024" cy="332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8709AB-DE6A-465C-A2C2-148488078415}"/>
                </a:ext>
              </a:extLst>
            </p:cNvPr>
            <p:cNvCxnSpPr>
              <a:cxnSpLocks/>
            </p:cNvCxnSpPr>
            <p:nvPr/>
          </p:nvCxnSpPr>
          <p:spPr>
            <a:xfrm>
              <a:off x="3383388" y="5082688"/>
              <a:ext cx="127674" cy="2872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CD0FCA-CE9C-453A-8D71-DACACA51D748}"/>
                </a:ext>
              </a:extLst>
            </p:cNvPr>
            <p:cNvCxnSpPr>
              <a:cxnSpLocks/>
            </p:cNvCxnSpPr>
            <p:nvPr/>
          </p:nvCxnSpPr>
          <p:spPr>
            <a:xfrm>
              <a:off x="3383388" y="5082688"/>
              <a:ext cx="51876" cy="361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feld 9">
            <a:extLst>
              <a:ext uri="{FF2B5EF4-FFF2-40B4-BE49-F238E27FC236}">
                <a16:creationId xmlns:a16="http://schemas.microsoft.com/office/drawing/2014/main" id="{7D70CF65-51BB-4120-B8C6-8BF11EE0C1BD}"/>
              </a:ext>
            </a:extLst>
          </p:cNvPr>
          <p:cNvSpPr txBox="1"/>
          <p:nvPr/>
        </p:nvSpPr>
        <p:spPr>
          <a:xfrm>
            <a:off x="7484326" y="2345473"/>
            <a:ext cx="39047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err="1"/>
              <a:t>Possibly</a:t>
            </a:r>
            <a:r>
              <a:rPr lang="de-DE" dirty="0"/>
              <a:t> </a:t>
            </a:r>
            <a:r>
              <a:rPr lang="de-DE" dirty="0" err="1"/>
              <a:t>very</a:t>
            </a:r>
            <a:r>
              <a:rPr lang="de-DE" dirty="0"/>
              <a:t> strong </a:t>
            </a:r>
            <a:r>
              <a:rPr lang="de-DE" dirty="0" err="1"/>
              <a:t>temperature</a:t>
            </a:r>
            <a:r>
              <a:rPr lang="de-DE" dirty="0"/>
              <a:t> </a:t>
            </a:r>
            <a:r>
              <a:rPr lang="de-DE" dirty="0" err="1"/>
              <a:t>increase</a:t>
            </a:r>
            <a:r>
              <a:rPr lang="de-DE" dirty="0"/>
              <a:t> </a:t>
            </a:r>
            <a:r>
              <a:rPr lang="de-DE" dirty="0" err="1"/>
              <a:t>over</a:t>
            </a:r>
            <a:r>
              <a:rPr lang="de-DE" dirty="0"/>
              <a:t> 21st </a:t>
            </a:r>
            <a:r>
              <a:rPr lang="de-DE" dirty="0" err="1"/>
              <a:t>century</a:t>
            </a:r>
            <a:r>
              <a:rPr lang="de-DE" dirty="0"/>
              <a:t> relative </a:t>
            </a:r>
            <a:r>
              <a:rPr lang="de-DE" dirty="0" err="1"/>
              <a:t>to</a:t>
            </a:r>
            <a:r>
              <a:rPr lang="de-DE" dirty="0"/>
              <a:t> </a:t>
            </a:r>
            <a:r>
              <a:rPr lang="de-DE" dirty="0" err="1"/>
              <a:t>current</a:t>
            </a:r>
            <a:r>
              <a:rPr lang="de-DE" dirty="0"/>
              <a:t> </a:t>
            </a:r>
            <a:r>
              <a:rPr lang="de-DE" dirty="0" err="1"/>
              <a:t>conditions</a:t>
            </a:r>
            <a:r>
              <a:rPr lang="de-DE" dirty="0"/>
              <a:t>.</a:t>
            </a:r>
          </a:p>
          <a:p>
            <a:endParaRPr lang="de-DE" dirty="0">
              <a:cs typeface="Calibri"/>
            </a:endParaRPr>
          </a:p>
          <a:p>
            <a:r>
              <a:rPr lang="de-DE" dirty="0" err="1">
                <a:cs typeface="Calibri"/>
              </a:rPr>
              <a:t>Increase</a:t>
            </a:r>
            <a:r>
              <a:rPr lang="de-DE" dirty="0">
                <a:cs typeface="Calibri"/>
              </a:rPr>
              <a:t> </a:t>
            </a:r>
            <a:r>
              <a:rPr lang="de-DE" dirty="0" err="1">
                <a:cs typeface="Calibri"/>
              </a:rPr>
              <a:t>depends</a:t>
            </a:r>
            <a:r>
              <a:rPr lang="de-DE" dirty="0">
                <a:cs typeface="Calibri"/>
              </a:rPr>
              <a:t> </a:t>
            </a:r>
            <a:r>
              <a:rPr lang="de-DE" dirty="0" err="1">
                <a:cs typeface="Calibri"/>
              </a:rPr>
              <a:t>much</a:t>
            </a:r>
            <a:r>
              <a:rPr lang="de-DE" dirty="0">
                <a:cs typeface="Calibri"/>
              </a:rPr>
              <a:t> on </a:t>
            </a:r>
            <a:r>
              <a:rPr lang="de-DE" dirty="0" err="1">
                <a:cs typeface="Calibri"/>
              </a:rPr>
              <a:t>the</a:t>
            </a:r>
            <a:r>
              <a:rPr lang="de-DE" dirty="0">
                <a:cs typeface="Calibri"/>
              </a:rPr>
              <a:t> </a:t>
            </a:r>
            <a:r>
              <a:rPr lang="de-DE" dirty="0" err="1">
                <a:cs typeface="Calibri"/>
              </a:rPr>
              <a:t>emission</a:t>
            </a:r>
            <a:r>
              <a:rPr lang="de-DE" dirty="0">
                <a:cs typeface="Calibri"/>
              </a:rPr>
              <a:t> </a:t>
            </a:r>
            <a:r>
              <a:rPr lang="de-DE" dirty="0" err="1">
                <a:cs typeface="Calibri"/>
              </a:rPr>
              <a:t>scenario</a:t>
            </a:r>
            <a:r>
              <a:rPr lang="de-DE" dirty="0">
                <a:cs typeface="Calibri"/>
              </a:rPr>
              <a:t> </a:t>
            </a:r>
            <a:r>
              <a:rPr lang="de-DE" dirty="0">
                <a:ea typeface="+mn-lt"/>
                <a:cs typeface="+mn-lt"/>
              </a:rPr>
              <a:t>→ </a:t>
            </a:r>
            <a:r>
              <a:rPr lang="de-DE" dirty="0">
                <a:cs typeface="Calibri"/>
              </a:rPr>
              <a:t>Time </a:t>
            </a:r>
            <a:r>
              <a:rPr lang="de-DE" dirty="0" err="1">
                <a:cs typeface="Calibri"/>
              </a:rPr>
              <a:t>for</a:t>
            </a:r>
            <a:r>
              <a:rPr lang="de-DE" dirty="0">
                <a:cs typeface="Calibri"/>
              </a:rPr>
              <a:t> </a:t>
            </a:r>
            <a:r>
              <a:rPr lang="de-DE" dirty="0" err="1">
                <a:cs typeface="Calibri"/>
              </a:rPr>
              <a:t>action</a:t>
            </a:r>
            <a:r>
              <a:rPr lang="de-DE" dirty="0">
                <a:cs typeface="Calibri"/>
              </a:rPr>
              <a:t>!</a:t>
            </a:r>
            <a:endParaRPr lang="de-DE" dirty="0"/>
          </a:p>
        </p:txBody>
      </p:sp>
    </p:spTree>
    <p:extLst>
      <p:ext uri="{BB962C8B-B14F-4D97-AF65-F5344CB8AC3E}">
        <p14:creationId xmlns:p14="http://schemas.microsoft.com/office/powerpoint/2010/main" val="41325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2E48A5F-FAE3-4819-97C3-D05834B847F0}"/>
              </a:ext>
            </a:extLst>
          </p:cNvPr>
          <p:cNvPicPr>
            <a:picLocks noGrp="1" noChangeAspect="1"/>
          </p:cNvPicPr>
          <p:nvPr>
            <p:ph idx="1"/>
          </p:nvPr>
        </p:nvPicPr>
        <p:blipFill>
          <a:blip r:embed="rId3"/>
          <a:stretch>
            <a:fillRect/>
          </a:stretch>
        </p:blipFill>
        <p:spPr>
          <a:xfrm>
            <a:off x="1044116" y="4061745"/>
            <a:ext cx="4956048" cy="2478024"/>
          </a:xfrm>
        </p:spPr>
      </p:pic>
      <p:sp>
        <p:nvSpPr>
          <p:cNvPr id="12" name="Title 11"/>
          <p:cNvSpPr>
            <a:spLocks noGrp="1"/>
          </p:cNvSpPr>
          <p:nvPr>
            <p:ph type="ctrTitle"/>
          </p:nvPr>
        </p:nvSpPr>
        <p:spPr/>
        <p:txBody>
          <a:bodyPr>
            <a:normAutofit/>
          </a:bodyPr>
          <a:lstStyle/>
          <a:p>
            <a:r>
              <a:rPr lang="en-GB" dirty="0">
                <a:latin typeface="Verdana"/>
                <a:ea typeface="Verdana"/>
                <a:cs typeface="Tahoma"/>
              </a:rPr>
              <a:t>Temperature Projections – Example of </a:t>
            </a:r>
            <a:r>
              <a:rPr lang="en-GB" dirty="0" err="1">
                <a:latin typeface="Verdana"/>
                <a:ea typeface="Verdana"/>
                <a:cs typeface="Tahoma"/>
              </a:rPr>
              <a:t>Gjovic</a:t>
            </a:r>
            <a:endParaRPr lang="en-GB" dirty="0"/>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8</a:t>
            </a:fld>
            <a:endParaRPr lang="en-US"/>
          </a:p>
        </p:txBody>
      </p:sp>
      <p:sp>
        <p:nvSpPr>
          <p:cNvPr id="2" name="Text Placeholder 1"/>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16" name="Textfeld 15">
            <a:extLst>
              <a:ext uri="{FF2B5EF4-FFF2-40B4-BE49-F238E27FC236}">
                <a16:creationId xmlns:a16="http://schemas.microsoft.com/office/drawing/2014/main" id="{F75E200A-5D29-48B1-B0C6-C11BFC5AAED3}"/>
              </a:ext>
            </a:extLst>
          </p:cNvPr>
          <p:cNvSpPr txBox="1"/>
          <p:nvPr/>
        </p:nvSpPr>
        <p:spPr>
          <a:xfrm>
            <a:off x="381000" y="1066800"/>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Temperature</a:t>
            </a:r>
            <a:r>
              <a:rPr lang="de-DE" sz="2400" b="1" dirty="0">
                <a:solidFill>
                  <a:srgbClr val="524F4F"/>
                </a:solidFill>
              </a:rPr>
              <a:t> (2031-2060)</a:t>
            </a:r>
            <a:endParaRPr lang="de-DE" sz="2400" b="1" dirty="0">
              <a:solidFill>
                <a:srgbClr val="524F4F"/>
              </a:solidFill>
              <a:cs typeface="Calibri"/>
            </a:endParaRPr>
          </a:p>
        </p:txBody>
      </p:sp>
      <p:grpSp>
        <p:nvGrpSpPr>
          <p:cNvPr id="21" name="Group 20"/>
          <p:cNvGrpSpPr/>
          <p:nvPr/>
        </p:nvGrpSpPr>
        <p:grpSpPr>
          <a:xfrm>
            <a:off x="1396800" y="6565898"/>
            <a:ext cx="5269841" cy="307777"/>
            <a:chOff x="1734726" y="4092844"/>
            <a:chExt cx="5269841" cy="307777"/>
          </a:xfrm>
        </p:grpSpPr>
        <p:sp>
          <p:nvSpPr>
            <p:cNvPr id="22" name="Textfeld 11">
              <a:extLst>
                <a:ext uri="{FF2B5EF4-FFF2-40B4-BE49-F238E27FC236}">
                  <a16:creationId xmlns:a16="http://schemas.microsoft.com/office/drawing/2014/main" id="{A18F1E4F-C759-4A1B-8F02-5194FDFCB097}"/>
                </a:ext>
              </a:extLst>
            </p:cNvPr>
            <p:cNvSpPr txBox="1"/>
            <p:nvPr/>
          </p:nvSpPr>
          <p:spPr>
            <a:xfrm>
              <a:off x="5869001" y="4138235"/>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23" name="Grafik 5">
              <a:extLst>
                <a:ext uri="{FF2B5EF4-FFF2-40B4-BE49-F238E27FC236}">
                  <a16:creationId xmlns:a16="http://schemas.microsoft.com/office/drawing/2014/main" id="{9A897F5A-9900-4117-BE15-2B1F49B65A71}"/>
                </a:ext>
              </a:extLst>
            </p:cNvPr>
            <p:cNvPicPr>
              <a:picLocks noChangeAspect="1"/>
            </p:cNvPicPr>
            <p:nvPr/>
          </p:nvPicPr>
          <p:blipFill>
            <a:blip r:embed="rId4"/>
            <a:stretch>
              <a:fillRect/>
            </a:stretch>
          </p:blipFill>
          <p:spPr>
            <a:xfrm rot="5400000" flipH="1">
              <a:off x="3258685" y="3201123"/>
              <a:ext cx="186417" cy="2120446"/>
            </a:xfrm>
            <a:prstGeom prst="rect">
              <a:avLst/>
            </a:prstGeom>
          </p:spPr>
        </p:pic>
        <p:sp>
          <p:nvSpPr>
            <p:cNvPr id="24" name="Textfeld 5">
              <a:extLst>
                <a:ext uri="{FF2B5EF4-FFF2-40B4-BE49-F238E27FC236}">
                  <a16:creationId xmlns:a16="http://schemas.microsoft.com/office/drawing/2014/main" id="{9170A44A-4698-4E73-8F41-F57DF1FDD71E}"/>
                </a:ext>
              </a:extLst>
            </p:cNvPr>
            <p:cNvSpPr txBox="1"/>
            <p:nvPr/>
          </p:nvSpPr>
          <p:spPr>
            <a:xfrm>
              <a:off x="4448362" y="4092844"/>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warm</a:t>
              </a:r>
              <a:endParaRPr lang="de-DE" sz="1400">
                <a:cs typeface="Calibri"/>
              </a:endParaRPr>
            </a:p>
          </p:txBody>
        </p:sp>
        <p:sp>
          <p:nvSpPr>
            <p:cNvPr id="25" name="Textfeld 10">
              <a:extLst>
                <a:ext uri="{FF2B5EF4-FFF2-40B4-BE49-F238E27FC236}">
                  <a16:creationId xmlns:a16="http://schemas.microsoft.com/office/drawing/2014/main" id="{0217107F-C9D0-459E-81F1-20E6812ABA74}"/>
                </a:ext>
              </a:extLst>
            </p:cNvPr>
            <p:cNvSpPr txBox="1"/>
            <p:nvPr/>
          </p:nvSpPr>
          <p:spPr>
            <a:xfrm>
              <a:off x="1734726" y="4092844"/>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cold</a:t>
              </a:r>
              <a:endParaRPr lang="de-DE" sz="1400">
                <a:cs typeface="Calibri"/>
              </a:endParaRPr>
            </a:p>
          </p:txBody>
        </p:sp>
      </p:grpSp>
      <p:grpSp>
        <p:nvGrpSpPr>
          <p:cNvPr id="33" name="Group 32">
            <a:extLst>
              <a:ext uri="{FF2B5EF4-FFF2-40B4-BE49-F238E27FC236}">
                <a16:creationId xmlns:a16="http://schemas.microsoft.com/office/drawing/2014/main" id="{6976F35E-0FAF-4FEE-B9CC-5CE1A8DE5C3D}"/>
              </a:ext>
            </a:extLst>
          </p:cNvPr>
          <p:cNvGrpSpPr/>
          <p:nvPr/>
        </p:nvGrpSpPr>
        <p:grpSpPr>
          <a:xfrm>
            <a:off x="782267" y="1505341"/>
            <a:ext cx="6545194" cy="4164559"/>
            <a:chOff x="897496" y="1602676"/>
            <a:chExt cx="6545194" cy="4164559"/>
          </a:xfrm>
        </p:grpSpPr>
        <p:grpSp>
          <p:nvGrpSpPr>
            <p:cNvPr id="14" name="Group 13">
              <a:extLst>
                <a:ext uri="{FF2B5EF4-FFF2-40B4-BE49-F238E27FC236}">
                  <a16:creationId xmlns:a16="http://schemas.microsoft.com/office/drawing/2014/main" id="{9217F868-BDD3-4CBE-8082-28A59125E596}"/>
                </a:ext>
              </a:extLst>
            </p:cNvPr>
            <p:cNvGrpSpPr/>
            <p:nvPr/>
          </p:nvGrpSpPr>
          <p:grpSpPr>
            <a:xfrm>
              <a:off x="897496" y="1602676"/>
              <a:ext cx="5752286" cy="2478024"/>
              <a:chOff x="707352" y="4009788"/>
              <a:chExt cx="5752286" cy="2478024"/>
            </a:xfrm>
          </p:grpSpPr>
          <p:pic>
            <p:nvPicPr>
              <p:cNvPr id="15" name="Picture 14">
                <a:extLst>
                  <a:ext uri="{FF2B5EF4-FFF2-40B4-BE49-F238E27FC236}">
                    <a16:creationId xmlns:a16="http://schemas.microsoft.com/office/drawing/2014/main" id="{42533BD2-3F20-4FB0-A2A3-FAD8C28ECC78}"/>
                  </a:ext>
                </a:extLst>
              </p:cNvPr>
              <p:cNvPicPr>
                <a:picLocks noChangeAspect="1"/>
              </p:cNvPicPr>
              <p:nvPr/>
            </p:nvPicPr>
            <p:blipFill>
              <a:blip r:embed="rId5"/>
              <a:stretch>
                <a:fillRect/>
              </a:stretch>
            </p:blipFill>
            <p:spPr>
              <a:xfrm>
                <a:off x="707352" y="4009788"/>
                <a:ext cx="4956049" cy="2478024"/>
              </a:xfrm>
              <a:prstGeom prst="rect">
                <a:avLst/>
              </a:prstGeom>
            </p:spPr>
          </p:pic>
          <p:sp>
            <p:nvSpPr>
              <p:cNvPr id="17" name="TextBox 16">
                <a:extLst>
                  <a:ext uri="{FF2B5EF4-FFF2-40B4-BE49-F238E27FC236}">
                    <a16:creationId xmlns:a16="http://schemas.microsoft.com/office/drawing/2014/main" id="{8A38828B-B4E1-4AF1-A235-E7DC470F0844}"/>
                  </a:ext>
                </a:extLst>
              </p:cNvPr>
              <p:cNvSpPr txBox="1"/>
              <p:nvPr/>
            </p:nvSpPr>
            <p:spPr>
              <a:xfrm>
                <a:off x="5116152" y="4835661"/>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60B7C28-662B-4651-80F5-55AD056BE92A}"/>
                  </a:ext>
                </a:extLst>
              </p:cNvPr>
              <p:cNvSpPr txBox="1"/>
              <p:nvPr/>
            </p:nvSpPr>
            <p:spPr>
              <a:xfrm>
                <a:off x="2513633" y="4670356"/>
                <a:ext cx="134348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Emission scenarios </a:t>
                </a:r>
              </a:p>
            </p:txBody>
          </p:sp>
          <p:cxnSp>
            <p:nvCxnSpPr>
              <p:cNvPr id="19" name="Straight Arrow Connector 18">
                <a:extLst>
                  <a:ext uri="{FF2B5EF4-FFF2-40B4-BE49-F238E27FC236}">
                    <a16:creationId xmlns:a16="http://schemas.microsoft.com/office/drawing/2014/main" id="{9297AFAC-19D0-4818-BBE9-83F20F8851CC}"/>
                  </a:ext>
                </a:extLst>
              </p:cNvPr>
              <p:cNvCxnSpPr>
                <a:cxnSpLocks/>
                <a:stCxn id="18" idx="2"/>
              </p:cNvCxnSpPr>
              <p:nvPr/>
            </p:nvCxnSpPr>
            <p:spPr>
              <a:xfrm>
                <a:off x="3185376" y="4916577"/>
                <a:ext cx="396024" cy="332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D13C7B8-8C0E-424D-A842-A87049E1098C}"/>
                  </a:ext>
                </a:extLst>
              </p:cNvPr>
              <p:cNvCxnSpPr>
                <a:cxnSpLocks/>
              </p:cNvCxnSpPr>
              <p:nvPr/>
            </p:nvCxnSpPr>
            <p:spPr>
              <a:xfrm>
                <a:off x="3383388" y="5082688"/>
                <a:ext cx="127674" cy="2872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3343ACD-4D35-437C-979B-F5B5BA2528BF}"/>
                  </a:ext>
                </a:extLst>
              </p:cNvPr>
              <p:cNvCxnSpPr>
                <a:cxnSpLocks/>
              </p:cNvCxnSpPr>
              <p:nvPr/>
            </p:nvCxnSpPr>
            <p:spPr>
              <a:xfrm>
                <a:off x="3383388" y="5082688"/>
                <a:ext cx="51876" cy="361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7C9895D6-AEBB-47B9-8015-CE6BA5355D84}"/>
                </a:ext>
              </a:extLst>
            </p:cNvPr>
            <p:cNvSpPr/>
            <p:nvPr/>
          </p:nvSpPr>
          <p:spPr>
            <a:xfrm>
              <a:off x="3048242" y="2560306"/>
              <a:ext cx="962462" cy="9520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8" name="Straight Connector 27">
              <a:extLst>
                <a:ext uri="{FF2B5EF4-FFF2-40B4-BE49-F238E27FC236}">
                  <a16:creationId xmlns:a16="http://schemas.microsoft.com/office/drawing/2014/main" id="{804F2A03-4306-4041-B7B0-285A0899210F}"/>
                </a:ext>
              </a:extLst>
            </p:cNvPr>
            <p:cNvCxnSpPr>
              <a:cxnSpLocks/>
            </p:cNvCxnSpPr>
            <p:nvPr/>
          </p:nvCxnSpPr>
          <p:spPr>
            <a:xfrm flipH="1">
              <a:off x="1652600" y="3507773"/>
              <a:ext cx="1399057" cy="68115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04D9FA-4417-463F-8E28-A012EC9EB86C}"/>
                </a:ext>
              </a:extLst>
            </p:cNvPr>
            <p:cNvCxnSpPr>
              <a:cxnSpLocks/>
            </p:cNvCxnSpPr>
            <p:nvPr/>
          </p:nvCxnSpPr>
          <p:spPr>
            <a:xfrm>
              <a:off x="4012676" y="3513363"/>
              <a:ext cx="2102717" cy="6755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F107569-CAB0-41F6-BF9D-AD55F1589B63}"/>
                </a:ext>
              </a:extLst>
            </p:cNvPr>
            <p:cNvSpPr txBox="1"/>
            <p:nvPr/>
          </p:nvSpPr>
          <p:spPr>
            <a:xfrm>
              <a:off x="6099204" y="5213237"/>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grpSp>
      <p:sp>
        <p:nvSpPr>
          <p:cNvPr id="32" name="Textfeld 12">
            <a:extLst>
              <a:ext uri="{FF2B5EF4-FFF2-40B4-BE49-F238E27FC236}">
                <a16:creationId xmlns:a16="http://schemas.microsoft.com/office/drawing/2014/main" id="{EF844A68-3BFC-436B-AA17-A41C665D7B01}"/>
              </a:ext>
            </a:extLst>
          </p:cNvPr>
          <p:cNvSpPr txBox="1"/>
          <p:nvPr/>
        </p:nvSpPr>
        <p:spPr>
          <a:xfrm>
            <a:off x="7695519" y="2411131"/>
            <a:ext cx="39140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err="1">
                <a:cs typeface="Calibri"/>
              </a:rPr>
              <a:t>Near</a:t>
            </a:r>
            <a:r>
              <a:rPr lang="de-DE" dirty="0">
                <a:cs typeface="Calibri"/>
              </a:rPr>
              <a:t> </a:t>
            </a:r>
            <a:r>
              <a:rPr lang="de-DE" dirty="0" err="1">
                <a:cs typeface="Calibri"/>
              </a:rPr>
              <a:t>future</a:t>
            </a:r>
            <a:r>
              <a:rPr lang="de-DE" dirty="0">
                <a:cs typeface="Calibri"/>
              </a:rPr>
              <a:t>: + 1.5 °C.</a:t>
            </a:r>
            <a:endParaRPr lang="de-DE" dirty="0"/>
          </a:p>
          <a:p>
            <a:r>
              <a:rPr lang="de-DE" dirty="0" err="1"/>
              <a:t>Temperature</a:t>
            </a:r>
            <a:r>
              <a:rPr lang="de-DE" dirty="0"/>
              <a:t> </a:t>
            </a:r>
            <a:r>
              <a:rPr lang="de-DE" dirty="0" err="1"/>
              <a:t>increase</a:t>
            </a:r>
            <a:r>
              <a:rPr lang="de-DE" dirty="0"/>
              <a:t> </a:t>
            </a:r>
            <a:r>
              <a:rPr lang="de-DE" dirty="0" err="1"/>
              <a:t>stronger</a:t>
            </a:r>
            <a:r>
              <a:rPr lang="de-DE" dirty="0"/>
              <a:t> in </a:t>
            </a:r>
            <a:r>
              <a:rPr lang="de-DE" dirty="0" err="1"/>
              <a:t>winter</a:t>
            </a:r>
            <a:r>
              <a:rPr lang="de-DE" dirty="0"/>
              <a:t> (+ 2.3 °C in Jan) </a:t>
            </a:r>
            <a:r>
              <a:rPr lang="de-DE" dirty="0" err="1"/>
              <a:t>than</a:t>
            </a:r>
            <a:r>
              <a:rPr lang="de-DE" dirty="0"/>
              <a:t> in </a:t>
            </a:r>
            <a:r>
              <a:rPr lang="de-DE" dirty="0" err="1"/>
              <a:t>summer</a:t>
            </a:r>
            <a:r>
              <a:rPr lang="de-DE" dirty="0"/>
              <a:t> (+ 1.5 °C in Aug) </a:t>
            </a:r>
            <a:r>
              <a:rPr lang="de-DE" dirty="0" err="1"/>
              <a:t>here</a:t>
            </a:r>
            <a:r>
              <a:rPr lang="de-DE" dirty="0"/>
              <a:t> </a:t>
            </a:r>
            <a:r>
              <a:rPr lang="de-DE" dirty="0" err="1"/>
              <a:t>as</a:t>
            </a:r>
            <a:r>
              <a:rPr lang="de-DE" dirty="0"/>
              <a:t> </a:t>
            </a:r>
            <a:r>
              <a:rPr lang="de-DE" dirty="0" err="1"/>
              <a:t>well</a:t>
            </a:r>
            <a:r>
              <a:rPr lang="de-DE" dirty="0"/>
              <a:t>.</a:t>
            </a:r>
            <a:endParaRPr lang="de-DE" dirty="0">
              <a:cs typeface="Calibri"/>
            </a:endParaRPr>
          </a:p>
        </p:txBody>
      </p:sp>
      <p:sp>
        <p:nvSpPr>
          <p:cNvPr id="34" name="Right Brace 33">
            <a:extLst>
              <a:ext uri="{FF2B5EF4-FFF2-40B4-BE49-F238E27FC236}">
                <a16:creationId xmlns:a16="http://schemas.microsoft.com/office/drawing/2014/main" id="{7FB5AE1D-758D-4561-A366-D0DB63D80C0C}"/>
              </a:ext>
            </a:extLst>
          </p:cNvPr>
          <p:cNvSpPr/>
          <p:nvPr/>
        </p:nvSpPr>
        <p:spPr>
          <a:xfrm>
            <a:off x="5924448" y="5145150"/>
            <a:ext cx="112411" cy="773428"/>
          </a:xfrm>
          <a:prstGeom prst="rightBrace">
            <a:avLst>
              <a:gd name="adj1" fmla="val 5581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156489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7DB91B-C201-4857-9DFA-4F86586B3BEE}"/>
              </a:ext>
            </a:extLst>
          </p:cNvPr>
          <p:cNvPicPr>
            <a:picLocks noChangeAspect="1"/>
          </p:cNvPicPr>
          <p:nvPr/>
        </p:nvPicPr>
        <p:blipFill>
          <a:blip r:embed="rId3"/>
          <a:stretch>
            <a:fillRect/>
          </a:stretch>
        </p:blipFill>
        <p:spPr>
          <a:xfrm>
            <a:off x="1956391" y="4035421"/>
            <a:ext cx="4956048" cy="2478024"/>
          </a:xfrm>
          <a:prstGeom prst="rect">
            <a:avLst/>
          </a:prstGeom>
        </p:spPr>
      </p:pic>
      <p:sp>
        <p:nvSpPr>
          <p:cNvPr id="12" name="Title 11"/>
          <p:cNvSpPr>
            <a:spLocks noGrp="1"/>
          </p:cNvSpPr>
          <p:nvPr>
            <p:ph type="ctrTitle"/>
          </p:nvPr>
        </p:nvSpPr>
        <p:spPr/>
        <p:txBody>
          <a:bodyPr>
            <a:normAutofit/>
          </a:bodyPr>
          <a:lstStyle/>
          <a:p>
            <a:r>
              <a:rPr lang="en-GB" dirty="0">
                <a:latin typeface="Verdana"/>
                <a:ea typeface="Verdana"/>
                <a:cs typeface="Tahoma"/>
              </a:rPr>
              <a:t>Temperature Projections – Example of </a:t>
            </a:r>
            <a:r>
              <a:rPr lang="en-GB" dirty="0" err="1">
                <a:latin typeface="Verdana"/>
                <a:ea typeface="Verdana"/>
                <a:cs typeface="Tahoma"/>
              </a:rPr>
              <a:t>Gjovic</a:t>
            </a:r>
            <a:endParaRPr lang="en-GB" dirty="0"/>
          </a:p>
        </p:txBody>
      </p:sp>
      <p:sp>
        <p:nvSpPr>
          <p:cNvPr id="4" name="Slide Number Placeholder 3">
            <a:extLst>
              <a:ext uri="{FF2B5EF4-FFF2-40B4-BE49-F238E27FC236}">
                <a16:creationId xmlns:a16="http://schemas.microsoft.com/office/drawing/2014/main" id="{F9D9AE27-D4D3-CF4B-BCF1-502B475FC3A6}"/>
              </a:ext>
            </a:extLst>
          </p:cNvPr>
          <p:cNvSpPr>
            <a:spLocks noGrp="1"/>
          </p:cNvSpPr>
          <p:nvPr>
            <p:ph type="sldNum" sz="quarter" idx="12"/>
          </p:nvPr>
        </p:nvSpPr>
        <p:spPr/>
        <p:txBody>
          <a:bodyPr/>
          <a:lstStyle/>
          <a:p>
            <a:fld id="{6B3F9B04-52E9-D64B-8808-0308FE78F2E0}" type="slidenum">
              <a:rPr lang="en-US" smtClean="0"/>
              <a:pPr/>
              <a:t>9</a:t>
            </a:fld>
            <a:endParaRPr lang="en-US"/>
          </a:p>
        </p:txBody>
      </p:sp>
      <p:sp>
        <p:nvSpPr>
          <p:cNvPr id="2" name="Text Placeholder 1"/>
          <p:cNvSpPr>
            <a:spLocks noGrp="1"/>
          </p:cNvSpPr>
          <p:nvPr>
            <p:ph type="body" sz="quarter" idx="13"/>
          </p:nvPr>
        </p:nvSpPr>
        <p:spPr/>
        <p:txBody>
          <a:bodyPr/>
          <a:lstStyle/>
          <a:p>
            <a:r>
              <a:rPr lang="en-US" dirty="0"/>
              <a:t>Workshop II: </a:t>
            </a:r>
            <a:r>
              <a:rPr lang="en-US" dirty="0" err="1"/>
              <a:t>Gjovik</a:t>
            </a:r>
            <a:r>
              <a:rPr lang="en-US" dirty="0"/>
              <a:t> – Climate vulnerability, Impacts and Projections</a:t>
            </a:r>
          </a:p>
        </p:txBody>
      </p:sp>
      <p:sp>
        <p:nvSpPr>
          <p:cNvPr id="16" name="Textfeld 15">
            <a:extLst>
              <a:ext uri="{FF2B5EF4-FFF2-40B4-BE49-F238E27FC236}">
                <a16:creationId xmlns:a16="http://schemas.microsoft.com/office/drawing/2014/main" id="{F75E200A-5D29-48B1-B0C6-C11BFC5AAED3}"/>
              </a:ext>
            </a:extLst>
          </p:cNvPr>
          <p:cNvSpPr txBox="1"/>
          <p:nvPr/>
        </p:nvSpPr>
        <p:spPr>
          <a:xfrm>
            <a:off x="403304" y="1076850"/>
            <a:ext cx="101122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err="1">
                <a:solidFill>
                  <a:srgbClr val="524F4F"/>
                </a:solidFill>
              </a:rPr>
              <a:t>Temperature</a:t>
            </a:r>
            <a:r>
              <a:rPr lang="de-DE" sz="2400" b="1" dirty="0">
                <a:solidFill>
                  <a:srgbClr val="524F4F"/>
                </a:solidFill>
              </a:rPr>
              <a:t> (2071-2100)</a:t>
            </a:r>
            <a:endParaRPr lang="de-DE" sz="2400" b="1" dirty="0">
              <a:solidFill>
                <a:srgbClr val="524F4F"/>
              </a:solidFill>
              <a:cs typeface="Calibri"/>
            </a:endParaRPr>
          </a:p>
        </p:txBody>
      </p:sp>
      <p:grpSp>
        <p:nvGrpSpPr>
          <p:cNvPr id="21" name="Group 20"/>
          <p:cNvGrpSpPr/>
          <p:nvPr/>
        </p:nvGrpSpPr>
        <p:grpSpPr>
          <a:xfrm>
            <a:off x="1396800" y="6565898"/>
            <a:ext cx="5269841" cy="307777"/>
            <a:chOff x="1734726" y="4092844"/>
            <a:chExt cx="5269841" cy="307777"/>
          </a:xfrm>
        </p:grpSpPr>
        <p:sp>
          <p:nvSpPr>
            <p:cNvPr id="22" name="Textfeld 11">
              <a:extLst>
                <a:ext uri="{FF2B5EF4-FFF2-40B4-BE49-F238E27FC236}">
                  <a16:creationId xmlns:a16="http://schemas.microsoft.com/office/drawing/2014/main" id="{A18F1E4F-C759-4A1B-8F02-5194FDFCB097}"/>
                </a:ext>
              </a:extLst>
            </p:cNvPr>
            <p:cNvSpPr txBox="1"/>
            <p:nvPr/>
          </p:nvSpPr>
          <p:spPr>
            <a:xfrm>
              <a:off x="5869001" y="4138235"/>
              <a:ext cx="11355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000"/>
                <a:t>Data: ISIMIP 3b</a:t>
              </a:r>
              <a:endParaRPr lang="de-DE" sz="1000">
                <a:cs typeface="Calibri"/>
              </a:endParaRPr>
            </a:p>
          </p:txBody>
        </p:sp>
        <p:pic>
          <p:nvPicPr>
            <p:cNvPr id="23" name="Grafik 5">
              <a:extLst>
                <a:ext uri="{FF2B5EF4-FFF2-40B4-BE49-F238E27FC236}">
                  <a16:creationId xmlns:a16="http://schemas.microsoft.com/office/drawing/2014/main" id="{9A897F5A-9900-4117-BE15-2B1F49B65A71}"/>
                </a:ext>
              </a:extLst>
            </p:cNvPr>
            <p:cNvPicPr>
              <a:picLocks noChangeAspect="1"/>
            </p:cNvPicPr>
            <p:nvPr/>
          </p:nvPicPr>
          <p:blipFill>
            <a:blip r:embed="rId4"/>
            <a:stretch>
              <a:fillRect/>
            </a:stretch>
          </p:blipFill>
          <p:spPr>
            <a:xfrm rot="5400000" flipH="1">
              <a:off x="3258685" y="3201123"/>
              <a:ext cx="186417" cy="2120446"/>
            </a:xfrm>
            <a:prstGeom prst="rect">
              <a:avLst/>
            </a:prstGeom>
          </p:spPr>
        </p:pic>
        <p:sp>
          <p:nvSpPr>
            <p:cNvPr id="24" name="Textfeld 5">
              <a:extLst>
                <a:ext uri="{FF2B5EF4-FFF2-40B4-BE49-F238E27FC236}">
                  <a16:creationId xmlns:a16="http://schemas.microsoft.com/office/drawing/2014/main" id="{9170A44A-4698-4E73-8F41-F57DF1FDD71E}"/>
                </a:ext>
              </a:extLst>
            </p:cNvPr>
            <p:cNvSpPr txBox="1"/>
            <p:nvPr/>
          </p:nvSpPr>
          <p:spPr>
            <a:xfrm>
              <a:off x="4448362" y="4092844"/>
              <a:ext cx="6204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a:t>warm</a:t>
              </a:r>
              <a:endParaRPr lang="de-DE" sz="1400">
                <a:cs typeface="Calibri"/>
              </a:endParaRPr>
            </a:p>
          </p:txBody>
        </p:sp>
        <p:sp>
          <p:nvSpPr>
            <p:cNvPr id="25" name="Textfeld 10">
              <a:extLst>
                <a:ext uri="{FF2B5EF4-FFF2-40B4-BE49-F238E27FC236}">
                  <a16:creationId xmlns:a16="http://schemas.microsoft.com/office/drawing/2014/main" id="{0217107F-C9D0-459E-81F1-20E6812ABA74}"/>
                </a:ext>
              </a:extLst>
            </p:cNvPr>
            <p:cNvSpPr txBox="1"/>
            <p:nvPr/>
          </p:nvSpPr>
          <p:spPr>
            <a:xfrm>
              <a:off x="1734726" y="4092844"/>
              <a:ext cx="520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err="1"/>
                <a:t>cold</a:t>
              </a:r>
              <a:endParaRPr lang="de-DE" sz="1400">
                <a:cs typeface="Calibri"/>
              </a:endParaRPr>
            </a:p>
          </p:txBody>
        </p:sp>
      </p:grpSp>
      <p:grpSp>
        <p:nvGrpSpPr>
          <p:cNvPr id="10" name="Group 9">
            <a:extLst>
              <a:ext uri="{FF2B5EF4-FFF2-40B4-BE49-F238E27FC236}">
                <a16:creationId xmlns:a16="http://schemas.microsoft.com/office/drawing/2014/main" id="{F68FB910-F654-4B7E-A2E3-699FEC80EA16}"/>
              </a:ext>
            </a:extLst>
          </p:cNvPr>
          <p:cNvGrpSpPr/>
          <p:nvPr/>
        </p:nvGrpSpPr>
        <p:grpSpPr>
          <a:xfrm>
            <a:off x="745882" y="1501763"/>
            <a:ext cx="7446103" cy="3901003"/>
            <a:chOff x="914914" y="1637512"/>
            <a:chExt cx="7446103" cy="3901003"/>
          </a:xfrm>
        </p:grpSpPr>
        <p:grpSp>
          <p:nvGrpSpPr>
            <p:cNvPr id="14" name="Group 13">
              <a:extLst>
                <a:ext uri="{FF2B5EF4-FFF2-40B4-BE49-F238E27FC236}">
                  <a16:creationId xmlns:a16="http://schemas.microsoft.com/office/drawing/2014/main" id="{9217F868-BDD3-4CBE-8082-28A59125E596}"/>
                </a:ext>
              </a:extLst>
            </p:cNvPr>
            <p:cNvGrpSpPr/>
            <p:nvPr/>
          </p:nvGrpSpPr>
          <p:grpSpPr>
            <a:xfrm>
              <a:off x="914914" y="1637512"/>
              <a:ext cx="5752286" cy="2478024"/>
              <a:chOff x="707352" y="4009788"/>
              <a:chExt cx="5752286" cy="2478024"/>
            </a:xfrm>
          </p:grpSpPr>
          <p:pic>
            <p:nvPicPr>
              <p:cNvPr id="15" name="Picture 14">
                <a:extLst>
                  <a:ext uri="{FF2B5EF4-FFF2-40B4-BE49-F238E27FC236}">
                    <a16:creationId xmlns:a16="http://schemas.microsoft.com/office/drawing/2014/main" id="{42533BD2-3F20-4FB0-A2A3-FAD8C28ECC78}"/>
                  </a:ext>
                </a:extLst>
              </p:cNvPr>
              <p:cNvPicPr>
                <a:picLocks noChangeAspect="1"/>
              </p:cNvPicPr>
              <p:nvPr/>
            </p:nvPicPr>
            <p:blipFill>
              <a:blip r:embed="rId5"/>
              <a:stretch>
                <a:fillRect/>
              </a:stretch>
            </p:blipFill>
            <p:spPr>
              <a:xfrm>
                <a:off x="707352" y="4009788"/>
                <a:ext cx="4956049" cy="2478024"/>
              </a:xfrm>
              <a:prstGeom prst="rect">
                <a:avLst/>
              </a:prstGeom>
            </p:spPr>
          </p:pic>
          <p:sp>
            <p:nvSpPr>
              <p:cNvPr id="17" name="TextBox 16">
                <a:extLst>
                  <a:ext uri="{FF2B5EF4-FFF2-40B4-BE49-F238E27FC236}">
                    <a16:creationId xmlns:a16="http://schemas.microsoft.com/office/drawing/2014/main" id="{8A38828B-B4E1-4AF1-A235-E7DC470F0844}"/>
                  </a:ext>
                </a:extLst>
              </p:cNvPr>
              <p:cNvSpPr txBox="1"/>
              <p:nvPr/>
            </p:nvSpPr>
            <p:spPr>
              <a:xfrm>
                <a:off x="5116152" y="4835661"/>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60B7C28-662B-4651-80F5-55AD056BE92A}"/>
                  </a:ext>
                </a:extLst>
              </p:cNvPr>
              <p:cNvSpPr txBox="1"/>
              <p:nvPr/>
            </p:nvSpPr>
            <p:spPr>
              <a:xfrm>
                <a:off x="2513633" y="4670356"/>
                <a:ext cx="134348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Emission scenarios </a:t>
                </a:r>
              </a:p>
            </p:txBody>
          </p:sp>
          <p:cxnSp>
            <p:nvCxnSpPr>
              <p:cNvPr id="19" name="Straight Arrow Connector 18">
                <a:extLst>
                  <a:ext uri="{FF2B5EF4-FFF2-40B4-BE49-F238E27FC236}">
                    <a16:creationId xmlns:a16="http://schemas.microsoft.com/office/drawing/2014/main" id="{9297AFAC-19D0-4818-BBE9-83F20F8851CC}"/>
                  </a:ext>
                </a:extLst>
              </p:cNvPr>
              <p:cNvCxnSpPr>
                <a:cxnSpLocks/>
                <a:stCxn id="18" idx="2"/>
              </p:cNvCxnSpPr>
              <p:nvPr/>
            </p:nvCxnSpPr>
            <p:spPr>
              <a:xfrm>
                <a:off x="3185376" y="4916577"/>
                <a:ext cx="396024" cy="332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D13C7B8-8C0E-424D-A842-A87049E1098C}"/>
                  </a:ext>
                </a:extLst>
              </p:cNvPr>
              <p:cNvCxnSpPr>
                <a:cxnSpLocks/>
              </p:cNvCxnSpPr>
              <p:nvPr/>
            </p:nvCxnSpPr>
            <p:spPr>
              <a:xfrm>
                <a:off x="3383388" y="5082688"/>
                <a:ext cx="127674" cy="2872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3343ACD-4D35-437C-979B-F5B5BA2528BF}"/>
                  </a:ext>
                </a:extLst>
              </p:cNvPr>
              <p:cNvCxnSpPr>
                <a:cxnSpLocks/>
              </p:cNvCxnSpPr>
              <p:nvPr/>
            </p:nvCxnSpPr>
            <p:spPr>
              <a:xfrm>
                <a:off x="3383388" y="5082688"/>
                <a:ext cx="51876" cy="3615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781E254D-049C-466C-B6EB-673AF7C55428}"/>
                </a:ext>
              </a:extLst>
            </p:cNvPr>
            <p:cNvSpPr/>
            <p:nvPr/>
          </p:nvSpPr>
          <p:spPr>
            <a:xfrm>
              <a:off x="4286921" y="2560306"/>
              <a:ext cx="962462" cy="9520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8" name="Straight Connector 27">
              <a:extLst>
                <a:ext uri="{FF2B5EF4-FFF2-40B4-BE49-F238E27FC236}">
                  <a16:creationId xmlns:a16="http://schemas.microsoft.com/office/drawing/2014/main" id="{E73D7B3C-B75C-4D51-976F-966093F65060}"/>
                </a:ext>
              </a:extLst>
            </p:cNvPr>
            <p:cNvCxnSpPr>
              <a:cxnSpLocks/>
            </p:cNvCxnSpPr>
            <p:nvPr/>
          </p:nvCxnSpPr>
          <p:spPr>
            <a:xfrm flipH="1">
              <a:off x="2612571" y="3511281"/>
              <a:ext cx="1700541" cy="68115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D6F52F7-BD1E-41EA-BC03-DE05AB7F1DAE}"/>
                </a:ext>
              </a:extLst>
            </p:cNvPr>
            <p:cNvCxnSpPr>
              <a:cxnSpLocks/>
            </p:cNvCxnSpPr>
            <p:nvPr/>
          </p:nvCxnSpPr>
          <p:spPr>
            <a:xfrm>
              <a:off x="5246993" y="3512322"/>
              <a:ext cx="1834478" cy="68011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D3FC69F-C12B-437F-B91B-965C6D8D44E6}"/>
                </a:ext>
              </a:extLst>
            </p:cNvPr>
            <p:cNvSpPr txBox="1"/>
            <p:nvPr/>
          </p:nvSpPr>
          <p:spPr>
            <a:xfrm>
              <a:off x="7017531" y="4984517"/>
              <a:ext cx="1343486" cy="553998"/>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Climate Models</a:t>
              </a:r>
            </a:p>
            <a:p>
              <a:pPr algn="ctr"/>
              <a:r>
                <a:rPr lang="en-US" sz="1000" dirty="0">
                  <a:latin typeface="Arial" panose="020B0604020202020204" pitchFamily="34" charset="0"/>
                  <a:cs typeface="Arial" panose="020B0604020202020204" pitchFamily="34" charset="0"/>
                </a:rPr>
                <a:t>x</a:t>
              </a:r>
            </a:p>
            <a:p>
              <a:pPr algn="ctr"/>
              <a:r>
                <a:rPr lang="en-US" sz="1000" dirty="0">
                  <a:latin typeface="Arial" panose="020B0604020202020204" pitchFamily="34" charset="0"/>
                  <a:cs typeface="Arial" panose="020B0604020202020204" pitchFamily="34" charset="0"/>
                </a:rPr>
                <a:t>Emission scenarios </a:t>
              </a:r>
              <a:endParaRPr lang="LID4096" sz="1000" dirty="0">
                <a:latin typeface="Arial" panose="020B0604020202020204" pitchFamily="34" charset="0"/>
                <a:cs typeface="Arial" panose="020B0604020202020204" pitchFamily="34" charset="0"/>
              </a:endParaRPr>
            </a:p>
          </p:txBody>
        </p:sp>
      </p:grpSp>
      <p:sp>
        <p:nvSpPr>
          <p:cNvPr id="32" name="Textfeld 12">
            <a:extLst>
              <a:ext uri="{FF2B5EF4-FFF2-40B4-BE49-F238E27FC236}">
                <a16:creationId xmlns:a16="http://schemas.microsoft.com/office/drawing/2014/main" id="{AF722796-E4B5-4989-838A-12B08A9615BD}"/>
              </a:ext>
            </a:extLst>
          </p:cNvPr>
          <p:cNvSpPr txBox="1"/>
          <p:nvPr/>
        </p:nvSpPr>
        <p:spPr>
          <a:xfrm>
            <a:off x="7848835" y="2655461"/>
            <a:ext cx="391407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err="1">
                <a:cs typeface="Calibri"/>
              </a:rPr>
              <a:t>Far</a:t>
            </a:r>
            <a:r>
              <a:rPr lang="de-DE" dirty="0">
                <a:cs typeface="Calibri"/>
              </a:rPr>
              <a:t> Future: + 2.7 °C</a:t>
            </a:r>
            <a:endParaRPr lang="de-DE" dirty="0"/>
          </a:p>
          <a:p>
            <a:pPr marL="285750" indent="-285750">
              <a:buFont typeface="Arial" panose="020B0604020202020204" pitchFamily="34" charset="0"/>
              <a:buChar char="•"/>
            </a:pPr>
            <a:r>
              <a:rPr lang="de-DE" dirty="0"/>
              <a:t>A high </a:t>
            </a:r>
            <a:r>
              <a:rPr lang="de-DE" dirty="0" err="1"/>
              <a:t>increase</a:t>
            </a:r>
            <a:r>
              <a:rPr lang="de-DE" dirty="0"/>
              <a:t> in </a:t>
            </a:r>
            <a:r>
              <a:rPr lang="de-DE" dirty="0" err="1"/>
              <a:t>winter</a:t>
            </a:r>
            <a:r>
              <a:rPr lang="de-DE" dirty="0"/>
              <a:t> </a:t>
            </a:r>
            <a:r>
              <a:rPr lang="de-DE" dirty="0" err="1"/>
              <a:t>temperature</a:t>
            </a:r>
            <a:r>
              <a:rPr lang="de-DE" dirty="0"/>
              <a:t> (+ 4.2 °C in Jan)  </a:t>
            </a:r>
          </a:p>
          <a:p>
            <a:pPr marL="285750" indent="-285750">
              <a:buFont typeface="Arial" panose="020B0604020202020204" pitchFamily="34" charset="0"/>
              <a:buChar char="•"/>
            </a:pPr>
            <a:r>
              <a:rPr lang="de-DE" dirty="0"/>
              <a:t>In </a:t>
            </a:r>
            <a:r>
              <a:rPr lang="de-DE" dirty="0" err="1"/>
              <a:t>summer</a:t>
            </a:r>
            <a:r>
              <a:rPr lang="de-DE" dirty="0"/>
              <a:t> </a:t>
            </a:r>
            <a:r>
              <a:rPr lang="de-DE" dirty="0" err="1"/>
              <a:t>the</a:t>
            </a:r>
            <a:r>
              <a:rPr lang="de-DE" dirty="0"/>
              <a:t> </a:t>
            </a:r>
            <a:r>
              <a:rPr lang="de-DE" dirty="0" err="1"/>
              <a:t>rise</a:t>
            </a:r>
            <a:r>
              <a:rPr lang="de-DE" dirty="0"/>
              <a:t> in </a:t>
            </a:r>
            <a:r>
              <a:rPr lang="de-DE" dirty="0" err="1"/>
              <a:t>temperature</a:t>
            </a:r>
            <a:r>
              <a:rPr lang="de-DE" dirty="0"/>
              <a:t> </a:t>
            </a:r>
            <a:r>
              <a:rPr lang="de-DE" dirty="0" err="1"/>
              <a:t>about</a:t>
            </a:r>
            <a:r>
              <a:rPr lang="de-DE" dirty="0"/>
              <a:t> + 2.4 °C </a:t>
            </a:r>
          </a:p>
          <a:p>
            <a:pPr marL="285750" indent="-285750">
              <a:buFont typeface="Arial" panose="020B0604020202020204" pitchFamily="34" charset="0"/>
              <a:buChar char="•"/>
            </a:pPr>
            <a:r>
              <a:rPr lang="de-DE" dirty="0" err="1"/>
              <a:t>Uncertainty</a:t>
            </a:r>
            <a:r>
              <a:rPr lang="de-DE" dirty="0"/>
              <a:t> </a:t>
            </a:r>
            <a:r>
              <a:rPr lang="de-DE" dirty="0" err="1"/>
              <a:t>is</a:t>
            </a:r>
            <a:r>
              <a:rPr lang="de-DE" dirty="0"/>
              <a:t> also </a:t>
            </a:r>
            <a:r>
              <a:rPr lang="de-DE" dirty="0" err="1"/>
              <a:t>higher</a:t>
            </a:r>
            <a:r>
              <a:rPr lang="de-DE" dirty="0"/>
              <a:t> </a:t>
            </a:r>
            <a:r>
              <a:rPr lang="de-DE" dirty="0" err="1"/>
              <a:t>than</a:t>
            </a:r>
            <a:r>
              <a:rPr lang="de-DE" dirty="0"/>
              <a:t> </a:t>
            </a:r>
            <a:r>
              <a:rPr lang="de-DE" dirty="0" err="1"/>
              <a:t>previous</a:t>
            </a:r>
            <a:r>
              <a:rPr lang="de-DE" dirty="0"/>
              <a:t> time </a:t>
            </a:r>
            <a:r>
              <a:rPr lang="de-DE" dirty="0" err="1"/>
              <a:t>slices</a:t>
            </a:r>
            <a:r>
              <a:rPr lang="de-DE" dirty="0"/>
              <a:t>.</a:t>
            </a:r>
            <a:endParaRPr lang="de-DE" dirty="0">
              <a:cs typeface="Calibri"/>
            </a:endParaRPr>
          </a:p>
        </p:txBody>
      </p:sp>
      <p:sp>
        <p:nvSpPr>
          <p:cNvPr id="31" name="Right Brace 30">
            <a:extLst>
              <a:ext uri="{FF2B5EF4-FFF2-40B4-BE49-F238E27FC236}">
                <a16:creationId xmlns:a16="http://schemas.microsoft.com/office/drawing/2014/main" id="{3F38E6FB-62D7-4DA4-AF03-8FF5C9CB52A2}"/>
              </a:ext>
            </a:extLst>
          </p:cNvPr>
          <p:cNvSpPr/>
          <p:nvPr/>
        </p:nvSpPr>
        <p:spPr>
          <a:xfrm>
            <a:off x="6852257" y="4332941"/>
            <a:ext cx="176959" cy="1649505"/>
          </a:xfrm>
          <a:prstGeom prst="rightBrace">
            <a:avLst>
              <a:gd name="adj1" fmla="val 55813"/>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82587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1DE104EABE74C9E4B40509B12F3E9" ma:contentTypeVersion="16" ma:contentTypeDescription="Een nieuw document maken." ma:contentTypeScope="" ma:versionID="20fd2ba3074f6202603e690efab1440e">
  <xsd:schema xmlns:xsd="http://www.w3.org/2001/XMLSchema" xmlns:xs="http://www.w3.org/2001/XMLSchema" xmlns:p="http://schemas.microsoft.com/office/2006/metadata/properties" xmlns:ns2="bc90eb6f-7d27-4abb-9780-d60b5039388a" xmlns:ns3="c88f9355-68d8-46ba-8ab5-f127752a83a6" targetNamespace="http://schemas.microsoft.com/office/2006/metadata/properties" ma:root="true" ma:fieldsID="c1b5db0667bd3dedbe995342c2f2eb78" ns2:_="" ns3:_="">
    <xsd:import namespace="bc90eb6f-7d27-4abb-9780-d60b5039388a"/>
    <xsd:import namespace="c88f9355-68d8-46ba-8ab5-f127752a83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90eb6f-7d27-4abb-9780-d60b503938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9fc2d29-e47d-4962-b2bb-d877dae466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8f9355-68d8-46ba-8ab5-f127752a83a6"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a4281cc1-8eac-4677-a99a-38c54ce53332}" ma:internalName="TaxCatchAll" ma:showField="CatchAllData" ma:web="c88f9355-68d8-46ba-8ab5-f127752a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88f9355-68d8-46ba-8ab5-f127752a83a6" xsi:nil="true"/>
    <lcf76f155ced4ddcb4097134ff3c332f xmlns="bc90eb6f-7d27-4abb-9780-d60b5039388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ECB589-AEB9-4E72-93A3-3297D0AB7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90eb6f-7d27-4abb-9780-d60b5039388a"/>
    <ds:schemaRef ds:uri="c88f9355-68d8-46ba-8ab5-f127752a8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AC629A-F7E8-4DB7-AA22-94C51F43B77E}">
  <ds:schemaRef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terms/"/>
    <ds:schemaRef ds:uri="http://purl.org/dc/elements/1.1/"/>
    <ds:schemaRef ds:uri="http://purl.org/dc/dcmitype/"/>
    <ds:schemaRef ds:uri="c88f9355-68d8-46ba-8ab5-f127752a83a6"/>
    <ds:schemaRef ds:uri="bc90eb6f-7d27-4abb-9780-d60b5039388a"/>
    <ds:schemaRef ds:uri="http://schemas.microsoft.com/office/2006/metadata/properties"/>
  </ds:schemaRefs>
</ds:datastoreItem>
</file>

<file path=customXml/itemProps3.xml><?xml version="1.0" encoding="utf-8"?>
<ds:datastoreItem xmlns:ds="http://schemas.openxmlformats.org/officeDocument/2006/customXml" ds:itemID="{C9008B47-AD69-402E-A633-1C99438F6F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7048</TotalTime>
  <Words>2733</Words>
  <Application>Microsoft Office PowerPoint</Application>
  <PresentationFormat>Widescreen</PresentationFormat>
  <Paragraphs>480</Paragraphs>
  <Slides>54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MyriadPro-Regular</vt:lpstr>
      <vt:lpstr>Source Sans Pro</vt:lpstr>
      <vt:lpstr>Tahoma</vt:lpstr>
      <vt:lpstr>Times New Roman</vt:lpstr>
      <vt:lpstr>Verdana</vt:lpstr>
      <vt:lpstr>Office Theme</vt:lpstr>
      <vt:lpstr>Modelling customisation and implementation report</vt:lpstr>
      <vt:lpstr>Outline</vt:lpstr>
      <vt:lpstr>Objectives</vt:lpstr>
      <vt:lpstr>PowerPoint Presentation</vt:lpstr>
      <vt:lpstr>Outline</vt:lpstr>
      <vt:lpstr>Model approach fast track</vt:lpstr>
      <vt:lpstr>Temperature Projections – Example of Gjovic</vt:lpstr>
      <vt:lpstr>Temperature Projections – Example of Gjovic</vt:lpstr>
      <vt:lpstr>Temperature Projections – Example of Gjovic</vt:lpstr>
      <vt:lpstr>Precipitation Projections – Example of Gjovic</vt:lpstr>
      <vt:lpstr>Precipitation Projections – Example of Gjovic</vt:lpstr>
      <vt:lpstr>Precipitation Projections – Example of Gjovic</vt:lpstr>
      <vt:lpstr>Trend in intense precipitation and surface runoff under high-end climate change conditions – Example 1</vt:lpstr>
      <vt:lpstr>Trend in intense precipitation and surface runoff under high-end climate change conditions – Example 1</vt:lpstr>
      <vt:lpstr>Health and heat</vt:lpstr>
      <vt:lpstr>Heat and outdoor productivity</vt:lpstr>
      <vt:lpstr>Projected climate changes for Gjovik relative to 1991-2020</vt:lpstr>
      <vt:lpstr>Summary – Example of Gjovic</vt:lpstr>
      <vt:lpstr>Outline</vt:lpstr>
      <vt:lpstr>Advanced model set-up</vt:lpstr>
      <vt:lpstr>Eco-hydrological model SWIM</vt:lpstr>
      <vt:lpstr>Eco-hydrological model</vt:lpstr>
      <vt:lpstr>Spatial data</vt:lpstr>
      <vt:lpstr>Model implementation</vt:lpstr>
      <vt:lpstr>Model implementation</vt:lpstr>
      <vt:lpstr>Model implementation</vt:lpstr>
      <vt:lpstr>Model results</vt:lpstr>
      <vt:lpstr>Model result CaMa-Flood</vt:lpstr>
      <vt:lpstr>PowerPoint Presentation</vt:lpstr>
      <vt:lpstr>Example: West Country</vt:lpstr>
      <vt:lpstr>First step: Investigation of observed discharge (River Exe)</vt:lpstr>
      <vt:lpstr>River Exe, development of river discharge</vt:lpstr>
      <vt:lpstr>Comparison of observed and modeled discharge</vt:lpstr>
      <vt:lpstr>Projected annual and seasonal discharge (River Exe)</vt:lpstr>
      <vt:lpstr>Projected annual and seasonal discharge (River Exe)</vt:lpstr>
      <vt:lpstr>Development of flood hazard – hot scenario</vt:lpstr>
      <vt:lpstr>Development of flood hazard – green scenario</vt:lpstr>
      <vt:lpstr>Development of flood hazard – hot scenario</vt:lpstr>
      <vt:lpstr>Development of flood hazard – green scenario</vt:lpstr>
      <vt:lpstr>Change in hydrological processes at plot scale</vt:lpstr>
      <vt:lpstr>Change in hydrological porcesses at plot scale</vt:lpstr>
      <vt:lpstr>Change in hydrological porcesses at plot scale</vt:lpstr>
      <vt:lpstr>Change in hydrological porcesses at plot scale</vt:lpstr>
      <vt:lpstr>Change in hydrological porcesses at plot scale</vt:lpstr>
      <vt:lpstr>Change in hydrological porcesses at plot scale</vt:lpstr>
      <vt:lpstr>Change in hydrological porcesses at plot scale</vt:lpstr>
      <vt:lpstr>PowerPoint Presentation</vt:lpstr>
      <vt:lpstr>Impacts on water quality</vt:lpstr>
      <vt:lpstr>Crop modelling</vt:lpstr>
      <vt:lpstr>Data provision beyond demonstrator process</vt:lpstr>
      <vt:lpstr>Outline</vt:lpstr>
      <vt:lpstr>Web portal for data and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Nivala</dc:creator>
  <cp:lastModifiedBy>Fred Hattermann</cp:lastModifiedBy>
  <cp:revision>213</cp:revision>
  <dcterms:created xsi:type="dcterms:W3CDTF">2021-04-30T08:32:52Z</dcterms:created>
  <dcterms:modified xsi:type="dcterms:W3CDTF">2024-09-22T18:24:48Z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0x0101003211DE104EABE74C9E4B40509B12F3E9</vt:lpwstr>
  </property>
  <property fmtid="{D5CDD505-2E9C-101B-9397-08002B2CF9AE}" pid="3" name="MediaServiceImageTags">
    <vt:lpwstr/>
  </property>
</Properties>
</file>